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4/30/2016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4/30/2016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4/30/2016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4/30/2016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4/30/2016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4/30/2016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gif"/></Relationships>
</file>

<file path=ppt/slides/_rels/slide1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pt.wikipedia.org/wiki/Wikip%C3%A9dia:P%C3%A1gina_principal" TargetMode="External"/><Relationship Id="rId2" Type="http://schemas.openxmlformats.org/officeDocument/2006/relationships/hyperlink" Target="http://countrymeters.info/pt/Croatia" TargetMode="External"/><Relationship Id="rId1" Type="http://schemas.openxmlformats.org/officeDocument/2006/relationships/slideLayout" Target="../slideLayouts/slideLayout1.xml"/><Relationship Id="rId6" Type="http://schemas.openxmlformats.org/officeDocument/2006/relationships/image" Target="../media/image28.gif"/><Relationship Id="rId5" Type="http://schemas.openxmlformats.org/officeDocument/2006/relationships/hyperlink" Target="http://zonaeuro.blogs.sapo.pt/1673.html" TargetMode="External"/><Relationship Id="rId4" Type="http://schemas.openxmlformats.org/officeDocument/2006/relationships/hyperlink" Target="http://europa.eu/index_pt.ht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8338"/>
            <a:ext cx="8529958" cy="1673573"/>
          </a:xfrm>
          <a:effectLst>
            <a:reflection blurRad="6350" stA="52000" endA="300" endPos="35000" dir="5400000" sy="-100000" algn="bl" rotWithShape="0"/>
          </a:effectLst>
        </p:spPr>
        <p:txBody>
          <a:bodyPr/>
          <a:lstStyle/>
          <a:p>
            <a:pPr algn="ctr"/>
            <a:r>
              <a:rPr lang="pt-PT" sz="4000" dirty="0">
                <a:effectLst>
                  <a:outerShdw blurRad="38100" dist="38100" dir="2700000" algn="tl">
                    <a:srgbClr val="000000">
                      <a:alpha val="43137"/>
                    </a:srgbClr>
                  </a:outerShdw>
                </a:effectLst>
              </a:rPr>
              <a:t>A UNIÃO EUROPEIA: GÉNESE, ALARGAMENTOS E OBJETIVOS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268" y="3225808"/>
            <a:ext cx="3060515" cy="205479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280847" y="5280607"/>
            <a:ext cx="3323346" cy="369332"/>
          </a:xfrm>
          <a:prstGeom prst="rect">
            <a:avLst/>
          </a:prstGeom>
          <a:noFill/>
        </p:spPr>
        <p:txBody>
          <a:bodyPr wrap="none" rtlCol="0">
            <a:spAutoFit/>
          </a:bodyPr>
          <a:lstStyle/>
          <a:p>
            <a:r>
              <a:rPr lang="pt-PT" dirty="0" smtClean="0"/>
              <a:t>Fig 1 : Bandeira atual da  UE</a:t>
            </a:r>
            <a:endParaRPr lang="pt-PT" dirty="0"/>
          </a:p>
        </p:txBody>
      </p:sp>
      <p:sp>
        <p:nvSpPr>
          <p:cNvPr id="3" name="TextBox 2"/>
          <p:cNvSpPr txBox="1"/>
          <p:nvPr/>
        </p:nvSpPr>
        <p:spPr>
          <a:xfrm>
            <a:off x="10766737" y="1352281"/>
            <a:ext cx="1133341" cy="369332"/>
          </a:xfrm>
          <a:prstGeom prst="rect">
            <a:avLst/>
          </a:prstGeom>
          <a:noFill/>
        </p:spPr>
        <p:txBody>
          <a:bodyPr wrap="square" rtlCol="0">
            <a:spAutoFit/>
          </a:bodyPr>
          <a:lstStyle/>
          <a:p>
            <a:r>
              <a:rPr lang="pt-PT" dirty="0" smtClean="0"/>
              <a:t>1º Parte</a:t>
            </a:r>
            <a:endParaRPr lang="pt-PT" dirty="0"/>
          </a:p>
        </p:txBody>
      </p:sp>
    </p:spTree>
    <p:extLst>
      <p:ext uri="{BB962C8B-B14F-4D97-AF65-F5344CB8AC3E}">
        <p14:creationId xmlns:p14="http://schemas.microsoft.com/office/powerpoint/2010/main" val="73737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3336" y="721217"/>
            <a:ext cx="9130607" cy="5806225"/>
          </a:xfrm>
        </p:spPr>
        <p:txBody>
          <a:bodyPr>
            <a:normAutofit lnSpcReduction="10000"/>
          </a:bodyPr>
          <a:lstStyle/>
          <a:p>
            <a:r>
              <a:rPr lang="pt-PT" b="1" cap="none" dirty="0" smtClean="0">
                <a:effectLst>
                  <a:outerShdw blurRad="38100" dist="38100" dir="2700000" algn="tl">
                    <a:srgbClr val="000000">
                      <a:alpha val="43137"/>
                    </a:srgbClr>
                  </a:outerShdw>
                </a:effectLst>
              </a:rPr>
              <a:t>»»» Conselho Europeu </a:t>
            </a:r>
          </a:p>
          <a:p>
            <a:r>
              <a:rPr lang="pt-PT" cap="none" dirty="0">
                <a:effectLst>
                  <a:outerShdw blurRad="38100" dist="38100" dir="2700000" algn="tl">
                    <a:srgbClr val="000000">
                      <a:alpha val="43137"/>
                    </a:srgbClr>
                  </a:outerShdw>
                </a:effectLst>
              </a:rPr>
              <a:t>O Conselho Europeu reúne os Chefes de Estado e de Governo dos Estados-Membros para definir a agenda política da UE. Representa o nível mais elevado de cooperação política entre os países da UE</a:t>
            </a:r>
            <a:r>
              <a:rPr lang="pt-PT" cap="none" dirty="0" smtClean="0">
                <a:effectLst>
                  <a:outerShdw blurRad="38100" dist="38100" dir="2700000" algn="tl">
                    <a:srgbClr val="000000">
                      <a:alpha val="43137"/>
                    </a:srgbClr>
                  </a:outerShdw>
                </a:effectLst>
              </a:rPr>
              <a:t>.</a:t>
            </a:r>
          </a:p>
          <a:p>
            <a:r>
              <a:rPr lang="pt-PT" b="1" cap="none" dirty="0" smtClean="0">
                <a:effectLst>
                  <a:outerShdw blurRad="38100" dist="38100" dir="2700000" algn="tl">
                    <a:srgbClr val="000000">
                      <a:alpha val="43137"/>
                    </a:srgbClr>
                  </a:outerShdw>
                </a:effectLst>
              </a:rPr>
              <a:t>»»» As suas funções</a:t>
            </a:r>
          </a:p>
          <a:p>
            <a:r>
              <a:rPr lang="pt-PT" b="1" cap="none" dirty="0">
                <a:effectLst>
                  <a:outerShdw blurRad="38100" dist="38100" dir="2700000" algn="tl">
                    <a:srgbClr val="000000">
                      <a:alpha val="43137"/>
                    </a:srgbClr>
                  </a:outerShdw>
                </a:effectLst>
              </a:rPr>
              <a:t> </a:t>
            </a:r>
            <a:r>
              <a:rPr lang="pt-PT" cap="none" dirty="0" smtClean="0">
                <a:effectLst>
                  <a:outerShdw blurRad="38100" dist="38100" dir="2700000" algn="tl">
                    <a:srgbClr val="000000">
                      <a:alpha val="43137"/>
                    </a:srgbClr>
                  </a:outerShdw>
                </a:effectLst>
              </a:rPr>
              <a:t>Define </a:t>
            </a:r>
            <a:r>
              <a:rPr lang="pt-PT" cap="none" dirty="0">
                <a:effectLst>
                  <a:outerShdw blurRad="38100" dist="38100" dir="2700000" algn="tl">
                    <a:srgbClr val="000000">
                      <a:alpha val="43137"/>
                    </a:srgbClr>
                  </a:outerShdw>
                </a:effectLst>
              </a:rPr>
              <a:t>as </a:t>
            </a:r>
            <a:r>
              <a:rPr lang="pt-PT" cap="none" dirty="0" smtClean="0">
                <a:effectLst>
                  <a:outerShdw blurRad="38100" dist="38100" dir="2700000" algn="tl">
                    <a:srgbClr val="000000">
                      <a:alpha val="43137"/>
                    </a:srgbClr>
                  </a:outerShdw>
                </a:effectLst>
              </a:rPr>
              <a:t>orientações </a:t>
            </a:r>
            <a:r>
              <a:rPr lang="pt-PT" cap="none" dirty="0">
                <a:effectLst>
                  <a:outerShdw blurRad="38100" dist="38100" dir="2700000" algn="tl">
                    <a:srgbClr val="000000">
                      <a:alpha val="43137"/>
                    </a:srgbClr>
                  </a:outerShdw>
                </a:effectLst>
              </a:rPr>
              <a:t>e prioridades políticas gerais da União </a:t>
            </a:r>
            <a:r>
              <a:rPr lang="pt-PT" cap="none" dirty="0" smtClean="0">
                <a:effectLst>
                  <a:outerShdw blurRad="38100" dist="38100" dir="2700000" algn="tl">
                    <a:srgbClr val="000000">
                      <a:alpha val="43137"/>
                    </a:srgbClr>
                  </a:outerShdw>
                </a:effectLst>
              </a:rPr>
              <a:t>Europeia</a:t>
            </a:r>
          </a:p>
          <a:p>
            <a:r>
              <a:rPr lang="pt-PT" b="1" cap="none" dirty="0" smtClean="0">
                <a:effectLst>
                  <a:outerShdw blurRad="38100" dist="38100" dir="2700000" algn="tl">
                    <a:srgbClr val="000000">
                      <a:alpha val="43137"/>
                    </a:srgbClr>
                  </a:outerShdw>
                </a:effectLst>
              </a:rPr>
              <a:t>______________________________________________________________________</a:t>
            </a:r>
          </a:p>
          <a:p>
            <a:r>
              <a:rPr lang="pt-PT" b="1" cap="none" dirty="0" smtClean="0">
                <a:effectLst>
                  <a:outerShdw blurRad="38100" dist="38100" dir="2700000" algn="tl">
                    <a:srgbClr val="000000">
                      <a:alpha val="43137"/>
                    </a:srgbClr>
                  </a:outerShdw>
                </a:effectLst>
              </a:rPr>
              <a:t>»»» Comissão Europeia</a:t>
            </a:r>
          </a:p>
          <a:p>
            <a:r>
              <a:rPr lang="pt-PT" cap="none" dirty="0">
                <a:effectLst>
                  <a:outerShdw blurRad="38100" dist="38100" dir="2700000" algn="tl">
                    <a:srgbClr val="000000">
                      <a:alpha val="43137"/>
                    </a:srgbClr>
                  </a:outerShdw>
                </a:effectLst>
              </a:rPr>
              <a:t>A Comissão Europeia é o órgão executivo da UE, sendo politicamente independente. É responsável pela elaboração de propostas de novos atos legislativos europeus e pela execução das decisões do Parlamento Europeu e do Conselho da UE</a:t>
            </a:r>
            <a:r>
              <a:rPr lang="pt-PT" cap="none" dirty="0" smtClean="0">
                <a:effectLst>
                  <a:outerShdw blurRad="38100" dist="38100" dir="2700000" algn="tl">
                    <a:srgbClr val="000000">
                      <a:alpha val="43137"/>
                    </a:srgbClr>
                  </a:outerShdw>
                </a:effectLst>
              </a:rPr>
              <a:t>.</a:t>
            </a:r>
            <a:endParaRPr lang="pt-PT" b="1" cap="none" dirty="0" smtClean="0">
              <a:effectLst>
                <a:outerShdw blurRad="38100" dist="38100" dir="2700000" algn="tl">
                  <a:srgbClr val="000000">
                    <a:alpha val="43137"/>
                  </a:srgbClr>
                </a:outerShdw>
              </a:effectLst>
            </a:endParaRPr>
          </a:p>
          <a:p>
            <a:r>
              <a:rPr lang="pt-PT" b="1" cap="none" dirty="0" smtClean="0">
                <a:effectLst>
                  <a:outerShdw blurRad="38100" dist="38100" dir="2700000" algn="tl">
                    <a:srgbClr val="000000">
                      <a:alpha val="43137"/>
                    </a:srgbClr>
                  </a:outerShdw>
                </a:effectLst>
              </a:rPr>
              <a:t>»»» As suas funções</a:t>
            </a:r>
          </a:p>
          <a:p>
            <a:r>
              <a:rPr lang="pt-PT" cap="none" dirty="0">
                <a:effectLst>
                  <a:outerShdw blurRad="38100" dist="38100" dir="2700000" algn="tl">
                    <a:srgbClr val="000000">
                      <a:alpha val="43137"/>
                    </a:srgbClr>
                  </a:outerShdw>
                </a:effectLst>
              </a:rPr>
              <a:t>Defende os interesses gerais da UE, mediante a apresentação de propostas legislativas e a execução da legislação, das políticas e do orçamento da UE</a:t>
            </a:r>
            <a:endParaRPr lang="pt-PT" cap="none" dirty="0" smtClean="0">
              <a:effectLst>
                <a:outerShdw blurRad="38100" dist="38100" dir="2700000" algn="tl">
                  <a:srgbClr val="000000">
                    <a:alpha val="43137"/>
                  </a:srgbClr>
                </a:outerShdw>
              </a:effectLst>
            </a:endParaRPr>
          </a:p>
          <a:p>
            <a:endParaRPr lang="pt-PT" cap="none"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9413943" y="1230066"/>
            <a:ext cx="2466975" cy="184785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stretch>
            <a:fillRect/>
          </a:stretch>
        </p:blipFill>
        <p:spPr>
          <a:xfrm>
            <a:off x="9413943" y="4061819"/>
            <a:ext cx="2466975" cy="16430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3571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101" y="180304"/>
            <a:ext cx="7911772" cy="952356"/>
          </a:xfrm>
          <a:effectLst>
            <a:reflection blurRad="6350" stA="50000" endA="300" endPos="55000" dir="5400000" sy="-100000" algn="bl" rotWithShape="0"/>
          </a:effectLst>
        </p:spPr>
        <p:txBody>
          <a:bodyPr/>
          <a:lstStyle/>
          <a:p>
            <a:r>
              <a:rPr lang="pt-PT" sz="4000" dirty="0" smtClean="0">
                <a:effectLst>
                  <a:outerShdw blurRad="38100" dist="38100" dir="2700000" algn="tl">
                    <a:srgbClr val="000000">
                      <a:alpha val="43137"/>
                    </a:srgbClr>
                  </a:outerShdw>
                </a:effectLst>
              </a:rPr>
              <a:t> Vantagens da Moeda</a:t>
            </a:r>
            <a:endParaRPr lang="pt-PT"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95101" y="1596982"/>
            <a:ext cx="9414458" cy="5151548"/>
          </a:xfrm>
        </p:spPr>
        <p:txBody>
          <a:bodyPr>
            <a:normAutofit lnSpcReduction="10000"/>
          </a:bodyPr>
          <a:lstStyle/>
          <a:p>
            <a:pPr algn="just"/>
            <a:r>
              <a:rPr lang="pt-PT" cap="none" dirty="0" smtClean="0"/>
              <a:t>A moeda oficial da União Europeia é o Euro.</a:t>
            </a:r>
          </a:p>
          <a:p>
            <a:pPr marL="342900" indent="-342900" algn="just">
              <a:buFont typeface="Wingdings" panose="05000000000000000000" pitchFamily="2" charset="2"/>
              <a:buChar char="ü"/>
            </a:pPr>
            <a:r>
              <a:rPr lang="pt-PT" cap="none" dirty="0"/>
              <a:t>Facilita a comparação dos preços dos mesmos produtores nos vários países;</a:t>
            </a:r>
          </a:p>
          <a:p>
            <a:pPr marL="342900" indent="-342900" algn="just">
              <a:buFont typeface="Wingdings" panose="05000000000000000000" pitchFamily="2" charset="2"/>
              <a:buChar char="ü"/>
            </a:pPr>
            <a:r>
              <a:rPr lang="pt-PT" cap="none" dirty="0"/>
              <a:t>Assegura a transparência dos mercados;</a:t>
            </a:r>
          </a:p>
          <a:p>
            <a:pPr marL="342900" indent="-342900" algn="just">
              <a:buFont typeface="Wingdings" panose="05000000000000000000" pitchFamily="2" charset="2"/>
              <a:buChar char="ü"/>
            </a:pPr>
            <a:r>
              <a:rPr lang="pt-PT" cap="none" dirty="0"/>
              <a:t>Facilita o turismo, visto que deixa de ser necessário trocar a nossa moeda pela dos outros países da zona Euro;</a:t>
            </a:r>
          </a:p>
          <a:p>
            <a:pPr marL="342900" indent="-342900" algn="just">
              <a:buFont typeface="Wingdings" panose="05000000000000000000" pitchFamily="2" charset="2"/>
              <a:buChar char="ü"/>
            </a:pPr>
            <a:r>
              <a:rPr lang="pt-PT" cap="none" dirty="0"/>
              <a:t>Tem maior capacidade para competir no mercado internacional com a moeda dos Estados Unidos da América, o dólar e a do Japão, o iene;</a:t>
            </a:r>
          </a:p>
          <a:p>
            <a:pPr marL="342900" indent="-342900" algn="just">
              <a:buFont typeface="Wingdings" panose="05000000000000000000" pitchFamily="2" charset="2"/>
              <a:buChar char="ü"/>
            </a:pPr>
            <a:r>
              <a:rPr lang="pt-PT" cap="none" dirty="0" smtClean="0"/>
              <a:t>Permite </a:t>
            </a:r>
            <a:r>
              <a:rPr lang="pt-PT" cap="none" dirty="0"/>
              <a:t>obter empréstimos bancários mais favoráveis porque os juros são mais baixos;</a:t>
            </a:r>
          </a:p>
          <a:p>
            <a:pPr marL="342900" indent="-342900" algn="just">
              <a:buFont typeface="Wingdings" panose="05000000000000000000" pitchFamily="2" charset="2"/>
              <a:buChar char="ü"/>
            </a:pPr>
            <a:r>
              <a:rPr lang="pt-PT" cap="none" dirty="0"/>
              <a:t>A economia de cada país torna-se mais estável e essa estabilidade gera confiança e leva as pessoas a investir mais;</a:t>
            </a:r>
          </a:p>
          <a:p>
            <a:pPr marL="342900" indent="-342900" algn="just">
              <a:buFont typeface="Wingdings" panose="05000000000000000000" pitchFamily="2" charset="2"/>
              <a:buChar char="ü"/>
            </a:pPr>
            <a:r>
              <a:rPr lang="pt-PT" cap="none" dirty="0"/>
              <a:t>Permite o fortalecimento da União Europeia, dando-lhe um maior peso a nível mundial.</a:t>
            </a:r>
          </a:p>
        </p:txBody>
      </p:sp>
      <p:pic>
        <p:nvPicPr>
          <p:cNvPr id="2050" name="Picture 2" descr="euroneda.gif (36509 byt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94657" y="2116698"/>
            <a:ext cx="1266825" cy="98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034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245" y="437882"/>
            <a:ext cx="8692726" cy="720536"/>
          </a:xfrm>
          <a:effectLst>
            <a:reflection blurRad="6350" stA="50000" endA="300" endPos="55000" dir="5400000" sy="-100000" algn="bl" rotWithShape="0"/>
          </a:effectLst>
        </p:spPr>
        <p:txBody>
          <a:bodyPr/>
          <a:lstStyle/>
          <a:p>
            <a:r>
              <a:rPr lang="pt-PT" sz="4000" dirty="0" smtClean="0"/>
              <a:t> Desvantagens da Moeda</a:t>
            </a:r>
            <a:endParaRPr lang="pt-PT" sz="4000" dirty="0"/>
          </a:p>
        </p:txBody>
      </p:sp>
      <p:sp>
        <p:nvSpPr>
          <p:cNvPr id="3" name="Subtitle 2"/>
          <p:cNvSpPr>
            <a:spLocks noGrp="1"/>
          </p:cNvSpPr>
          <p:nvPr>
            <p:ph type="subTitle" idx="1"/>
          </p:nvPr>
        </p:nvSpPr>
        <p:spPr>
          <a:xfrm>
            <a:off x="399245" y="1584102"/>
            <a:ext cx="9053848" cy="4842456"/>
          </a:xfrm>
        </p:spPr>
        <p:txBody>
          <a:bodyPr>
            <a:normAutofit lnSpcReduction="10000"/>
          </a:bodyPr>
          <a:lstStyle/>
          <a:p>
            <a:pPr marL="342900" indent="-342900" algn="just">
              <a:buFont typeface="Century Gothic" panose="020B0502020202020204" pitchFamily="34" charset="0"/>
              <a:buChar char="×"/>
            </a:pPr>
            <a:r>
              <a:rPr lang="pt-PT" cap="none" dirty="0">
                <a:effectLst>
                  <a:outerShdw blurRad="38100" dist="38100" dir="2700000" algn="tl">
                    <a:srgbClr val="000000">
                      <a:alpha val="43137"/>
                    </a:srgbClr>
                  </a:outerShdw>
                </a:effectLst>
              </a:rPr>
              <a:t>Custos a nível das empresas com a adaptação dos sistemas de informação e das máquinas para a nova realidade, o que implica em alguns casos a aquisição de software novo, de sistemas contabilísticos, de sistemas de facturação e outros novos equipamentos;</a:t>
            </a:r>
          </a:p>
          <a:p>
            <a:pPr marL="342900" indent="-342900" algn="just">
              <a:buFont typeface="Century Gothic" panose="020B0502020202020204" pitchFamily="34" charset="0"/>
              <a:buChar char="×"/>
            </a:pPr>
            <a:r>
              <a:rPr lang="pt-PT" cap="none" dirty="0">
                <a:effectLst>
                  <a:outerShdw blurRad="38100" dist="38100" dir="2700000" algn="tl">
                    <a:srgbClr val="000000">
                      <a:alpha val="43137"/>
                    </a:srgbClr>
                  </a:outerShdw>
                </a:effectLst>
              </a:rPr>
              <a:t>Custos com a formação das pessoas que é fundamental e emprescindível para que as empresas possam integrar o euro;</a:t>
            </a:r>
          </a:p>
          <a:p>
            <a:pPr marL="342900" indent="-342900" algn="just">
              <a:buFont typeface="Century Gothic" panose="020B0502020202020204" pitchFamily="34" charset="0"/>
              <a:buChar char="×"/>
            </a:pPr>
            <a:r>
              <a:rPr lang="pt-PT" cap="none" dirty="0">
                <a:effectLst>
                  <a:outerShdw blurRad="38100" dist="38100" dir="2700000" algn="tl">
                    <a:srgbClr val="000000">
                      <a:alpha val="43137"/>
                    </a:srgbClr>
                  </a:outerShdw>
                </a:effectLst>
              </a:rPr>
              <a:t>Custos com o período de transição </a:t>
            </a:r>
            <a:r>
              <a:rPr lang="pt-PT" cap="none" dirty="0" smtClean="0">
                <a:effectLst>
                  <a:outerShdw blurRad="38100" dist="38100" dir="2700000" algn="tl">
                    <a:srgbClr val="000000">
                      <a:alpha val="43137"/>
                    </a:srgbClr>
                  </a:outerShdw>
                </a:effectLst>
              </a:rPr>
              <a:t>da moeda antiga </a:t>
            </a:r>
            <a:r>
              <a:rPr lang="pt-PT" cap="none" dirty="0">
                <a:effectLst>
                  <a:outerShdw blurRad="38100" dist="38100" dir="2700000" algn="tl">
                    <a:srgbClr val="000000">
                      <a:alpha val="43137"/>
                    </a:srgbClr>
                  </a:outerShdw>
                </a:effectLst>
              </a:rPr>
              <a:t>para o euro;</a:t>
            </a:r>
          </a:p>
          <a:p>
            <a:pPr marL="342900" indent="-342900" algn="just">
              <a:buFont typeface="Century Gothic" panose="020B0502020202020204" pitchFamily="34" charset="0"/>
              <a:buChar char="×"/>
            </a:pPr>
            <a:r>
              <a:rPr lang="pt-PT" cap="none" dirty="0">
                <a:effectLst>
                  <a:outerShdw blurRad="38100" dist="38100" dir="2700000" algn="tl">
                    <a:srgbClr val="000000">
                      <a:alpha val="43137"/>
                    </a:srgbClr>
                  </a:outerShdw>
                </a:effectLst>
              </a:rPr>
              <a:t>Perda de emissões cambiais relativas às moedas da </a:t>
            </a:r>
            <a:r>
              <a:rPr lang="pt-PT" cap="none" dirty="0" smtClean="0">
                <a:effectLst>
                  <a:outerShdw blurRad="38100" dist="38100" dir="2700000" algn="tl">
                    <a:srgbClr val="000000">
                      <a:alpha val="43137"/>
                    </a:srgbClr>
                  </a:outerShdw>
                </a:effectLst>
              </a:rPr>
              <a:t>UE;</a:t>
            </a:r>
            <a:endParaRPr lang="pt-PT" cap="none" dirty="0">
              <a:effectLst>
                <a:outerShdw blurRad="38100" dist="38100" dir="2700000" algn="tl">
                  <a:srgbClr val="000000">
                    <a:alpha val="43137"/>
                  </a:srgbClr>
                </a:outerShdw>
              </a:effectLst>
            </a:endParaRPr>
          </a:p>
          <a:p>
            <a:pPr marL="342900" indent="-342900" algn="just">
              <a:buFont typeface="Century Gothic" panose="020B0502020202020204" pitchFamily="34" charset="0"/>
              <a:buChar char="×"/>
            </a:pPr>
            <a:r>
              <a:rPr lang="pt-PT" cap="none" dirty="0">
                <a:effectLst>
                  <a:outerShdw blurRad="38100" dist="38100" dir="2700000" algn="tl">
                    <a:srgbClr val="000000">
                      <a:alpha val="43137"/>
                    </a:srgbClr>
                  </a:outerShdw>
                </a:effectLst>
              </a:rPr>
              <a:t>Perda de soberania sobre a taxa de câmbio e a taxa de juro, como instrumentos autónomos de política económica;</a:t>
            </a:r>
          </a:p>
          <a:p>
            <a:pPr marL="342900" indent="-342900" algn="just">
              <a:buFont typeface="Century Gothic" panose="020B0502020202020204" pitchFamily="34" charset="0"/>
              <a:buChar char="×"/>
            </a:pPr>
            <a:r>
              <a:rPr lang="pt-PT" cap="none" dirty="0">
                <a:effectLst>
                  <a:outerShdw blurRad="38100" dist="38100" dir="2700000" algn="tl">
                    <a:srgbClr val="000000">
                      <a:alpha val="43137"/>
                    </a:srgbClr>
                  </a:outerShdw>
                </a:effectLst>
              </a:rPr>
              <a:t>Aumento da concorrência entre as empresas e os sectores, resultante da maior integração dos mercados e de maior transparência de preços.</a:t>
            </a:r>
          </a:p>
        </p:txBody>
      </p:sp>
      <p:pic>
        <p:nvPicPr>
          <p:cNvPr id="1026" name="Picture 2" descr="moeda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78369" y="5138671"/>
            <a:ext cx="6858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eda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32161" y="2826912"/>
            <a:ext cx="6858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eda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92569" y="1745087"/>
            <a:ext cx="6858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56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276" y="257577"/>
            <a:ext cx="9478337" cy="1184175"/>
          </a:xfrm>
          <a:effectLst>
            <a:reflection blurRad="6350" stA="50000" endA="300" endPos="55000" dir="5400000" sy="-100000" algn="bl" rotWithShape="0"/>
          </a:effectLst>
        </p:spPr>
        <p:txBody>
          <a:bodyPr/>
          <a:lstStyle/>
          <a:p>
            <a:pPr algn="ctr"/>
            <a:r>
              <a:rPr lang="pt-PT" sz="4000" dirty="0" smtClean="0"/>
              <a:t>O países que aderiram ao Euro(Moeda Única)</a:t>
            </a:r>
            <a:endParaRPr lang="pt-PT" sz="4000" dirty="0"/>
          </a:p>
        </p:txBody>
      </p:sp>
      <p:sp>
        <p:nvSpPr>
          <p:cNvPr id="3" name="Subtitle 2"/>
          <p:cNvSpPr>
            <a:spLocks noGrp="1"/>
          </p:cNvSpPr>
          <p:nvPr>
            <p:ph type="subTitle" idx="1"/>
          </p:nvPr>
        </p:nvSpPr>
        <p:spPr>
          <a:xfrm>
            <a:off x="296214" y="1880315"/>
            <a:ext cx="7147775" cy="4977685"/>
          </a:xfrm>
        </p:spPr>
        <p:txBody>
          <a:bodyPr>
            <a:normAutofit/>
          </a:bodyPr>
          <a:lstStyle/>
          <a:p>
            <a:r>
              <a:rPr lang="pt-PT" cap="none" dirty="0" smtClean="0">
                <a:effectLst>
                  <a:outerShdw blurRad="38100" dist="38100" dir="2700000" algn="tl">
                    <a:srgbClr val="000000">
                      <a:alpha val="43137"/>
                    </a:srgbClr>
                  </a:outerShdw>
                </a:effectLst>
              </a:rPr>
              <a:t>Atualmente, </a:t>
            </a:r>
            <a:r>
              <a:rPr lang="pt-PT" b="1" cap="none" dirty="0" smtClean="0">
                <a:effectLst>
                  <a:outerShdw blurRad="38100" dist="38100" dir="2700000" algn="tl">
                    <a:srgbClr val="000000">
                      <a:alpha val="43137"/>
                    </a:srgbClr>
                  </a:outerShdw>
                </a:effectLst>
              </a:rPr>
              <a:t>17 países fazem parte da zona do euro</a:t>
            </a:r>
            <a:r>
              <a:rPr lang="pt-PT" cap="none" dirty="0" smtClean="0">
                <a:effectLst>
                  <a:outerShdw blurRad="38100" dist="38100" dir="2700000" algn="tl">
                    <a:srgbClr val="000000">
                      <a:alpha val="43137"/>
                    </a:srgbClr>
                  </a:outerShdw>
                </a:effectLst>
              </a:rPr>
              <a:t>. Entre os demais, dois optaram pela não adoção da moeda (reino unido e dinamarca) e o restante ainda não preenche as características necessárias, o que deverá ser resolvido ao longo dos próximos anos. </a:t>
            </a:r>
          </a:p>
          <a:p>
            <a:r>
              <a:rPr lang="pt-PT" b="1" cap="none" dirty="0" smtClean="0">
                <a:effectLst>
                  <a:outerShdw blurRad="38100" dist="38100" dir="2700000" algn="tl">
                    <a:srgbClr val="000000">
                      <a:alpha val="43137"/>
                    </a:srgbClr>
                  </a:outerShdw>
                </a:effectLst>
              </a:rPr>
              <a:t>1999</a:t>
            </a:r>
            <a:r>
              <a:rPr lang="pt-PT" cap="none" dirty="0" smtClean="0">
                <a:effectLst>
                  <a:outerShdw blurRad="38100" dist="38100" dir="2700000" algn="tl">
                    <a:srgbClr val="000000">
                      <a:alpha val="43137"/>
                    </a:srgbClr>
                  </a:outerShdw>
                </a:effectLst>
              </a:rPr>
              <a:t>: adotaram o euro os seguintes países: Alemanha, Áustria, Bélgica, Espanha, Finlândia, França, Irlanda, Itália, Luxemburgo, Países </a:t>
            </a:r>
            <a:r>
              <a:rPr lang="pt-PT" cap="none" dirty="0">
                <a:effectLst>
                  <a:outerShdw blurRad="38100" dist="38100" dir="2700000" algn="tl">
                    <a:srgbClr val="000000">
                      <a:alpha val="43137"/>
                    </a:srgbClr>
                  </a:outerShdw>
                </a:effectLst>
              </a:rPr>
              <a:t>B</a:t>
            </a:r>
            <a:r>
              <a:rPr lang="pt-PT" cap="none" dirty="0" smtClean="0">
                <a:effectLst>
                  <a:outerShdw blurRad="38100" dist="38100" dir="2700000" algn="tl">
                    <a:srgbClr val="000000">
                      <a:alpha val="43137"/>
                    </a:srgbClr>
                  </a:outerShdw>
                </a:effectLst>
              </a:rPr>
              <a:t>aixos e Portugal.</a:t>
            </a:r>
          </a:p>
          <a:p>
            <a:r>
              <a:rPr lang="pt-PT" b="1" cap="none" dirty="0" smtClean="0">
                <a:effectLst>
                  <a:outerShdw blurRad="38100" dist="38100" dir="2700000" algn="tl">
                    <a:srgbClr val="000000">
                      <a:alpha val="43137"/>
                    </a:srgbClr>
                  </a:outerShdw>
                </a:effectLst>
              </a:rPr>
              <a:t>2001</a:t>
            </a:r>
            <a:r>
              <a:rPr lang="pt-PT" cap="none" dirty="0" smtClean="0">
                <a:effectLst>
                  <a:outerShdw blurRad="38100" dist="38100" dir="2700000" algn="tl">
                    <a:srgbClr val="000000">
                      <a:alpha val="43137"/>
                    </a:srgbClr>
                  </a:outerShdw>
                </a:effectLst>
              </a:rPr>
              <a:t>: adoção da Grécia.</a:t>
            </a:r>
          </a:p>
          <a:p>
            <a:r>
              <a:rPr lang="pt-PT" b="1" cap="none" dirty="0" smtClean="0">
                <a:effectLst>
                  <a:outerShdw blurRad="38100" dist="38100" dir="2700000" algn="tl">
                    <a:srgbClr val="000000">
                      <a:alpha val="43137"/>
                    </a:srgbClr>
                  </a:outerShdw>
                </a:effectLst>
              </a:rPr>
              <a:t>2007</a:t>
            </a:r>
            <a:r>
              <a:rPr lang="pt-PT" cap="none" dirty="0" smtClean="0">
                <a:effectLst>
                  <a:outerShdw blurRad="38100" dist="38100" dir="2700000" algn="tl">
                    <a:srgbClr val="000000">
                      <a:alpha val="43137"/>
                    </a:srgbClr>
                  </a:outerShdw>
                </a:effectLst>
              </a:rPr>
              <a:t>: adoção da Eslovênia.</a:t>
            </a:r>
          </a:p>
          <a:p>
            <a:r>
              <a:rPr lang="pt-PT" b="1" cap="none" dirty="0" smtClean="0">
                <a:effectLst>
                  <a:outerShdw blurRad="38100" dist="38100" dir="2700000" algn="tl">
                    <a:srgbClr val="000000">
                      <a:alpha val="43137"/>
                    </a:srgbClr>
                  </a:outerShdw>
                </a:effectLst>
              </a:rPr>
              <a:t>2008</a:t>
            </a:r>
            <a:r>
              <a:rPr lang="pt-PT" cap="none" dirty="0" smtClean="0">
                <a:effectLst>
                  <a:outerShdw blurRad="38100" dist="38100" dir="2700000" algn="tl">
                    <a:srgbClr val="000000">
                      <a:alpha val="43137"/>
                    </a:srgbClr>
                  </a:outerShdw>
                </a:effectLst>
              </a:rPr>
              <a:t>: adoção de Chipre e Malta.</a:t>
            </a:r>
          </a:p>
          <a:p>
            <a:r>
              <a:rPr lang="pt-PT" b="1" cap="none" dirty="0" smtClean="0">
                <a:effectLst>
                  <a:outerShdw blurRad="38100" dist="38100" dir="2700000" algn="tl">
                    <a:srgbClr val="000000">
                      <a:alpha val="43137"/>
                    </a:srgbClr>
                  </a:outerShdw>
                </a:effectLst>
              </a:rPr>
              <a:t>2009</a:t>
            </a:r>
            <a:r>
              <a:rPr lang="pt-PT" cap="none" dirty="0" smtClean="0">
                <a:effectLst>
                  <a:outerShdw blurRad="38100" dist="38100" dir="2700000" algn="tl">
                    <a:srgbClr val="000000">
                      <a:alpha val="43137"/>
                    </a:srgbClr>
                  </a:outerShdw>
                </a:effectLst>
              </a:rPr>
              <a:t>: adoção da Eslováquia.</a:t>
            </a:r>
          </a:p>
          <a:p>
            <a:r>
              <a:rPr lang="pt-PT" b="1" cap="none" dirty="0" smtClean="0">
                <a:effectLst>
                  <a:outerShdw blurRad="38100" dist="38100" dir="2700000" algn="tl">
                    <a:srgbClr val="000000">
                      <a:alpha val="43137"/>
                    </a:srgbClr>
                  </a:outerShdw>
                </a:effectLst>
              </a:rPr>
              <a:t>2011</a:t>
            </a:r>
            <a:r>
              <a:rPr lang="pt-PT" cap="none" dirty="0" smtClean="0">
                <a:effectLst>
                  <a:outerShdw blurRad="38100" dist="38100" dir="2700000" algn="tl">
                    <a:srgbClr val="000000">
                      <a:alpha val="43137"/>
                    </a:srgbClr>
                  </a:outerShdw>
                </a:effectLst>
              </a:rPr>
              <a:t>: adoção da Estônia.</a:t>
            </a:r>
          </a:p>
          <a:p>
            <a:endParaRPr lang="pt-PT" cap="none" dirty="0"/>
          </a:p>
        </p:txBody>
      </p:sp>
      <p:pic>
        <p:nvPicPr>
          <p:cNvPr id="2050" name="Picture 2" descr="Mapa dos países que adotaram o euro como moeda of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989" y="1880315"/>
            <a:ext cx="4643386" cy="34703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72777" y="5499279"/>
            <a:ext cx="4507606" cy="369332"/>
          </a:xfrm>
          <a:prstGeom prst="rect">
            <a:avLst/>
          </a:prstGeom>
          <a:noFill/>
        </p:spPr>
        <p:txBody>
          <a:bodyPr wrap="square" rtlCol="0">
            <a:spAutoFit/>
          </a:bodyPr>
          <a:lstStyle/>
          <a:p>
            <a:r>
              <a:rPr lang="pt-PT" dirty="0" smtClean="0"/>
              <a:t>Fig 4:Países que aderiram ao Euro</a:t>
            </a:r>
            <a:endParaRPr lang="pt-PT" dirty="0"/>
          </a:p>
        </p:txBody>
      </p:sp>
    </p:spTree>
    <p:extLst>
      <p:ext uri="{BB962C8B-B14F-4D97-AF65-F5344CB8AC3E}">
        <p14:creationId xmlns:p14="http://schemas.microsoft.com/office/powerpoint/2010/main" val="17337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3712" y="90153"/>
            <a:ext cx="9148144" cy="1596299"/>
          </a:xfrm>
          <a:effectLst>
            <a:reflection blurRad="6350" stA="50000" endA="300" endPos="55000" dir="5400000" sy="-100000" algn="bl" rotWithShape="0"/>
          </a:effectLst>
        </p:spPr>
        <p:txBody>
          <a:bodyPr/>
          <a:lstStyle/>
          <a:p>
            <a:pPr algn="ctr"/>
            <a:r>
              <a:rPr lang="pt-PT" sz="4000" dirty="0" smtClean="0">
                <a:effectLst>
                  <a:outerShdw blurRad="38100" dist="38100" dir="2700000" algn="tl">
                    <a:srgbClr val="000000">
                      <a:alpha val="43137"/>
                    </a:srgbClr>
                  </a:outerShdw>
                </a:effectLst>
              </a:rPr>
              <a:t>Minha opinião sobre a  União Europeia</a:t>
            </a:r>
            <a:endParaRPr lang="pt-PT"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21304" y="2446986"/>
            <a:ext cx="5046480" cy="4572000"/>
          </a:xfrm>
        </p:spPr>
        <p:txBody>
          <a:bodyPr>
            <a:normAutofit/>
          </a:bodyPr>
          <a:lstStyle/>
          <a:p>
            <a:pPr algn="just"/>
            <a:r>
              <a:rPr lang="pt-PT" cap="none" dirty="0" smtClean="0">
                <a:effectLst>
                  <a:outerShdw blurRad="38100" dist="38100" dir="2700000" algn="tl">
                    <a:srgbClr val="000000">
                      <a:alpha val="43137"/>
                    </a:srgbClr>
                  </a:outerShdw>
                </a:effectLst>
              </a:rPr>
              <a:t>Na minha opinião, a União Europeia foi uma grande ajuda para a Europa em todos os sentidos quer: económico quer de incentivo á modernização. Eu acho que se não fosse criada a União Europeia alguns países da Europa não estariam tão desenvolvidos como estão hoje em dia. Já Portugal obteve bastante ajuda éconómica da União Europeia,para mim Portugal não estaria assim se não fosse a União Europeia.</a:t>
            </a:r>
            <a:endParaRPr lang="pt-PT" cap="none" dirty="0">
              <a:effectLst>
                <a:outerShdw blurRad="38100" dist="38100" dir="2700000" algn="tl">
                  <a:srgbClr val="000000">
                    <a:alpha val="43137"/>
                  </a:srgbClr>
                </a:outerShdw>
              </a:effectLst>
            </a:endParaRPr>
          </a:p>
        </p:txBody>
      </p:sp>
      <p:pic>
        <p:nvPicPr>
          <p:cNvPr id="3074" name="Picture 2" descr="http://i.istockimg.com/file_thumbview_approve/83933621/5/stock-photo-83933621-flags-of-portugal-and-the-european-union-divided-diagonal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55" y="2073499"/>
            <a:ext cx="2879075" cy="1911216"/>
          </a:xfrm>
          <a:prstGeom prst="rect">
            <a:avLst/>
          </a:prstGeom>
          <a:ln>
            <a:solidFill>
              <a:schemeClr val="bg1">
                <a:lumMod val="95000"/>
                <a:lumOff val="5000"/>
              </a:schemeClr>
            </a:solidFill>
          </a:ln>
          <a:effectLst>
            <a:outerShdw blurRad="292100" dist="139700" dir="2700000" algn="tl" rotWithShape="0">
              <a:srgbClr val="333333">
                <a:alpha val="65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3076" name="Picture 4" descr="http://boasnoticias.pt/img/u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464" y="4250027"/>
            <a:ext cx="3088353" cy="210569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9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792" y="270455"/>
            <a:ext cx="9156365" cy="939477"/>
          </a:xfrm>
          <a:effectLst>
            <a:reflection blurRad="6350" stA="50000" endA="300" endPos="55000" dir="5400000" sy="-100000" algn="bl" rotWithShape="0"/>
          </a:effectLst>
        </p:spPr>
        <p:txBody>
          <a:bodyPr/>
          <a:lstStyle/>
          <a:p>
            <a:r>
              <a:rPr lang="pt-PT" sz="4000" dirty="0" smtClean="0">
                <a:effectLst>
                  <a:outerShdw blurRad="38100" dist="38100" dir="2700000" algn="tl">
                    <a:srgbClr val="000000">
                      <a:alpha val="43137"/>
                    </a:srgbClr>
                  </a:outerShdw>
                </a:effectLst>
              </a:rPr>
              <a:t>Croácia</a:t>
            </a:r>
            <a:endParaRPr lang="pt-PT" sz="4000" dirty="0">
              <a:effectLst>
                <a:outerShdw blurRad="38100" dist="38100" dir="2700000" algn="tl">
                  <a:srgbClr val="000000">
                    <a:alpha val="43137"/>
                  </a:srgbClr>
                </a:outerShdw>
              </a:effectLst>
            </a:endParaRPr>
          </a:p>
        </p:txBody>
      </p:sp>
      <p:sp>
        <p:nvSpPr>
          <p:cNvPr id="4" name="TextBox 3"/>
          <p:cNvSpPr txBox="1"/>
          <p:nvPr/>
        </p:nvSpPr>
        <p:spPr>
          <a:xfrm>
            <a:off x="11113954" y="1313645"/>
            <a:ext cx="1223493" cy="369332"/>
          </a:xfrm>
          <a:prstGeom prst="rect">
            <a:avLst/>
          </a:prstGeom>
          <a:noFill/>
        </p:spPr>
        <p:txBody>
          <a:bodyPr wrap="square" rtlCol="0">
            <a:spAutoFit/>
          </a:bodyPr>
          <a:lstStyle/>
          <a:p>
            <a:r>
              <a:rPr lang="pt-PT" dirty="0" smtClean="0"/>
              <a:t>2ºParte</a:t>
            </a:r>
            <a:endParaRPr lang="pt-PT" dirty="0"/>
          </a:p>
        </p:txBody>
      </p:sp>
      <p:pic>
        <p:nvPicPr>
          <p:cNvPr id="1026" name="Picture 2" descr="http://bandeira.vlajky.org/nahled-velky/croac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6093" y="1128503"/>
            <a:ext cx="2882029" cy="1443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interpoint.com.br/wp-content/uploads/2014/10/Destino-Cro%C3%A1c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02" y="3526141"/>
            <a:ext cx="3605056" cy="1540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s://4.bp.blogspot.com/-siKEX1fYO-Q/VCiJTFtbaRI/AAAAAAAALbU/QrFchPbvoAE/s1600/mapa-da-croacia-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3333" y="3315242"/>
            <a:ext cx="3181927" cy="28075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01566" y="6122824"/>
            <a:ext cx="3760631" cy="369332"/>
          </a:xfrm>
          <a:prstGeom prst="rect">
            <a:avLst/>
          </a:prstGeom>
          <a:noFill/>
        </p:spPr>
        <p:txBody>
          <a:bodyPr wrap="square" rtlCol="0">
            <a:spAutoFit/>
          </a:bodyPr>
          <a:lstStyle/>
          <a:p>
            <a:r>
              <a:rPr lang="pt-PT" dirty="0" smtClean="0"/>
              <a:t>Fig2:Localização da Croácia</a:t>
            </a:r>
            <a:endParaRPr lang="pt-PT" dirty="0"/>
          </a:p>
        </p:txBody>
      </p:sp>
      <p:sp>
        <p:nvSpPr>
          <p:cNvPr id="7" name="TextBox 6"/>
          <p:cNvSpPr txBox="1"/>
          <p:nvPr/>
        </p:nvSpPr>
        <p:spPr>
          <a:xfrm>
            <a:off x="4304953" y="2665927"/>
            <a:ext cx="3219718" cy="369332"/>
          </a:xfrm>
          <a:prstGeom prst="rect">
            <a:avLst/>
          </a:prstGeom>
          <a:noFill/>
        </p:spPr>
        <p:txBody>
          <a:bodyPr wrap="square" rtlCol="0">
            <a:spAutoFit/>
          </a:bodyPr>
          <a:lstStyle/>
          <a:p>
            <a:r>
              <a:rPr lang="pt-PT" dirty="0" smtClean="0"/>
              <a:t>Fig1:Bandeira da Croácia</a:t>
            </a:r>
            <a:endParaRPr lang="pt-PT" dirty="0"/>
          </a:p>
        </p:txBody>
      </p:sp>
      <p:sp>
        <p:nvSpPr>
          <p:cNvPr id="8" name="TextBox 7"/>
          <p:cNvSpPr txBox="1"/>
          <p:nvPr/>
        </p:nvSpPr>
        <p:spPr>
          <a:xfrm>
            <a:off x="669702" y="5190186"/>
            <a:ext cx="3477295" cy="369332"/>
          </a:xfrm>
          <a:prstGeom prst="rect">
            <a:avLst/>
          </a:prstGeom>
          <a:noFill/>
        </p:spPr>
        <p:txBody>
          <a:bodyPr wrap="square" rtlCol="0">
            <a:spAutoFit/>
          </a:bodyPr>
          <a:lstStyle/>
          <a:p>
            <a:r>
              <a:rPr lang="pt-PT" dirty="0" smtClean="0"/>
              <a:t>Fig3:Paisagem da Croácia</a:t>
            </a:r>
            <a:endParaRPr lang="pt-PT" dirty="0"/>
          </a:p>
        </p:txBody>
      </p:sp>
    </p:spTree>
    <p:extLst>
      <p:ext uri="{BB962C8B-B14F-4D97-AF65-F5344CB8AC3E}">
        <p14:creationId xmlns:p14="http://schemas.microsoft.com/office/powerpoint/2010/main" val="398212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841" y="141668"/>
            <a:ext cx="10431886" cy="720536"/>
          </a:xfrm>
          <a:effectLst>
            <a:reflection blurRad="6350" stA="50000" endA="300" endPos="55000" dir="5400000" sy="-100000" algn="bl" rotWithShape="0"/>
          </a:effectLst>
        </p:spPr>
        <p:txBody>
          <a:bodyPr/>
          <a:lstStyle/>
          <a:p>
            <a:r>
              <a:rPr lang="pt-PT" sz="4000" dirty="0" smtClean="0">
                <a:effectLst>
                  <a:outerShdw blurRad="38100" dist="38100" dir="2700000" algn="tl">
                    <a:srgbClr val="000000">
                      <a:alpha val="43137"/>
                    </a:srgbClr>
                  </a:outerShdw>
                </a:effectLst>
              </a:rPr>
              <a:t>Localização da Croácia</a:t>
            </a:r>
            <a:endParaRPr lang="pt-PT"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63639" y="2446987"/>
            <a:ext cx="8693239" cy="1981200"/>
          </a:xfrm>
        </p:spPr>
        <p:txBody>
          <a:bodyPr/>
          <a:lstStyle/>
          <a:p>
            <a:r>
              <a:rPr lang="pt-PT" cap="none" dirty="0">
                <a:effectLst>
                  <a:outerShdw blurRad="38100" dist="38100" dir="2700000" algn="tl">
                    <a:srgbClr val="000000">
                      <a:alpha val="43137"/>
                    </a:srgbClr>
                  </a:outerShdw>
                </a:effectLst>
              </a:rPr>
              <a:t>A </a:t>
            </a:r>
            <a:r>
              <a:rPr lang="pt-PT" b="1" cap="none" dirty="0">
                <a:effectLst>
                  <a:outerShdw blurRad="38100" dist="38100" dir="2700000" algn="tl">
                    <a:srgbClr val="000000">
                      <a:alpha val="43137"/>
                    </a:srgbClr>
                  </a:outerShdw>
                </a:effectLst>
              </a:rPr>
              <a:t>Croácia</a:t>
            </a:r>
            <a:r>
              <a:rPr lang="pt-PT" cap="none" dirty="0">
                <a:effectLst>
                  <a:outerShdw blurRad="38100" dist="38100" dir="2700000" algn="tl">
                    <a:srgbClr val="000000">
                      <a:alpha val="43137"/>
                    </a:srgbClr>
                  </a:outerShdw>
                </a:effectLst>
              </a:rPr>
              <a:t>, é um país europeu que limita ao norte com a Eslovénia e Hungria, a nordeste com a Sérvia, a leste com a Bósnia e Herzegovina e ao sul com Montenegro. É banhado a oeste pelo mar Adriático e possui uma fronteira marítima com a Itália, no golfo de Trieste.</a:t>
            </a:r>
          </a:p>
        </p:txBody>
      </p:sp>
      <p:pic>
        <p:nvPicPr>
          <p:cNvPr id="2050" name="Picture 2" descr="https://4.bp.blogspot.com/-siKEX1fYO-Q/VCiJTFtbaRI/AAAAAAAALbU/QrFchPbvoAE/s1600/mapa-da-croacia-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2296" y="4000500"/>
            <a:ext cx="3238500" cy="2857500"/>
          </a:xfrm>
          <a:prstGeom prst="rect">
            <a:avLst/>
          </a:prstGeom>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00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164" y="425003"/>
            <a:ext cx="9452579" cy="1029629"/>
          </a:xfrm>
          <a:effectLst>
            <a:reflection blurRad="6350" stA="50000" endA="300" endPos="55000" dir="5400000" sy="-100000" algn="bl" rotWithShape="0"/>
          </a:effectLst>
        </p:spPr>
        <p:txBody>
          <a:bodyPr/>
          <a:lstStyle/>
          <a:p>
            <a:r>
              <a:rPr lang="pt-PT" sz="4000" dirty="0" smtClean="0">
                <a:effectLst>
                  <a:outerShdw blurRad="38100" dist="38100" dir="2700000" algn="tl">
                    <a:srgbClr val="000000">
                      <a:alpha val="43137"/>
                    </a:srgbClr>
                  </a:outerShdw>
                </a:effectLst>
              </a:rPr>
              <a:t>Os rios </a:t>
            </a:r>
            <a:endParaRPr lang="pt-PT"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9497" y="2562214"/>
            <a:ext cx="8825658" cy="861420"/>
          </a:xfrm>
        </p:spPr>
        <p:txBody>
          <a:bodyPr/>
          <a:lstStyle/>
          <a:p>
            <a:r>
              <a:rPr lang="pt-PT" cap="none" dirty="0" smtClean="0"/>
              <a:t>A Croácia tem bastantes rios , entre eles os mais importantes são: Mura,Sava,Drava,Kuba e Korana.</a:t>
            </a:r>
            <a:endParaRPr lang="pt-PT" cap="none" dirty="0"/>
          </a:p>
        </p:txBody>
      </p:sp>
      <p:pic>
        <p:nvPicPr>
          <p:cNvPr id="5" name="Picture 4"/>
          <p:cNvPicPr>
            <a:picLocks noChangeAspect="1"/>
          </p:cNvPicPr>
          <p:nvPr/>
        </p:nvPicPr>
        <p:blipFill>
          <a:blip r:embed="rId2"/>
          <a:stretch>
            <a:fillRect/>
          </a:stretch>
        </p:blipFill>
        <p:spPr>
          <a:xfrm>
            <a:off x="9581076" y="1800214"/>
            <a:ext cx="2019300" cy="1524000"/>
          </a:xfrm>
          <a:prstGeom prst="rect">
            <a:avLst/>
          </a:prstGeom>
        </p:spPr>
      </p:pic>
      <p:sp>
        <p:nvSpPr>
          <p:cNvPr id="6" name="TextBox 5"/>
          <p:cNvSpPr txBox="1"/>
          <p:nvPr/>
        </p:nvSpPr>
        <p:spPr>
          <a:xfrm>
            <a:off x="9581076" y="3324214"/>
            <a:ext cx="1687132" cy="369332"/>
          </a:xfrm>
          <a:prstGeom prst="rect">
            <a:avLst/>
          </a:prstGeom>
          <a:noFill/>
        </p:spPr>
        <p:txBody>
          <a:bodyPr wrap="square" rtlCol="0">
            <a:spAutoFit/>
          </a:bodyPr>
          <a:lstStyle/>
          <a:p>
            <a:r>
              <a:rPr lang="pt-PT" dirty="0" smtClean="0"/>
              <a:t>Fig4:Rio Sava</a:t>
            </a:r>
            <a:endParaRPr lang="pt-PT" dirty="0"/>
          </a:p>
        </p:txBody>
      </p:sp>
      <p:pic>
        <p:nvPicPr>
          <p:cNvPr id="7" name="Picture 6"/>
          <p:cNvPicPr>
            <a:picLocks noChangeAspect="1"/>
          </p:cNvPicPr>
          <p:nvPr/>
        </p:nvPicPr>
        <p:blipFill>
          <a:blip r:embed="rId3"/>
          <a:stretch>
            <a:fillRect/>
          </a:stretch>
        </p:blipFill>
        <p:spPr>
          <a:xfrm>
            <a:off x="6678567" y="3967767"/>
            <a:ext cx="2028825" cy="1524000"/>
          </a:xfrm>
          <a:prstGeom prst="rect">
            <a:avLst/>
          </a:prstGeom>
        </p:spPr>
      </p:pic>
      <p:sp>
        <p:nvSpPr>
          <p:cNvPr id="8" name="TextBox 7"/>
          <p:cNvSpPr txBox="1"/>
          <p:nvPr/>
        </p:nvSpPr>
        <p:spPr>
          <a:xfrm>
            <a:off x="6678567" y="5491767"/>
            <a:ext cx="2028825" cy="369332"/>
          </a:xfrm>
          <a:prstGeom prst="rect">
            <a:avLst/>
          </a:prstGeom>
          <a:noFill/>
        </p:spPr>
        <p:txBody>
          <a:bodyPr wrap="square" rtlCol="0">
            <a:spAutoFit/>
          </a:bodyPr>
          <a:lstStyle/>
          <a:p>
            <a:r>
              <a:rPr lang="pt-PT" dirty="0" smtClean="0"/>
              <a:t>Fig5:Rio Drava</a:t>
            </a:r>
            <a:endParaRPr lang="pt-PT" dirty="0"/>
          </a:p>
        </p:txBody>
      </p:sp>
      <p:pic>
        <p:nvPicPr>
          <p:cNvPr id="9" name="Picture 8"/>
          <p:cNvPicPr>
            <a:picLocks noChangeAspect="1"/>
          </p:cNvPicPr>
          <p:nvPr/>
        </p:nvPicPr>
        <p:blipFill>
          <a:blip r:embed="rId4"/>
          <a:stretch>
            <a:fillRect/>
          </a:stretch>
        </p:blipFill>
        <p:spPr>
          <a:xfrm>
            <a:off x="1617170" y="4152433"/>
            <a:ext cx="2028825" cy="1524000"/>
          </a:xfrm>
          <a:prstGeom prst="rect">
            <a:avLst/>
          </a:prstGeom>
        </p:spPr>
      </p:pic>
      <p:sp>
        <p:nvSpPr>
          <p:cNvPr id="10" name="TextBox 9"/>
          <p:cNvSpPr txBox="1"/>
          <p:nvPr/>
        </p:nvSpPr>
        <p:spPr>
          <a:xfrm>
            <a:off x="1617170" y="5861099"/>
            <a:ext cx="1937399" cy="369332"/>
          </a:xfrm>
          <a:prstGeom prst="rect">
            <a:avLst/>
          </a:prstGeom>
          <a:noFill/>
        </p:spPr>
        <p:txBody>
          <a:bodyPr wrap="square" rtlCol="0">
            <a:spAutoFit/>
          </a:bodyPr>
          <a:lstStyle/>
          <a:p>
            <a:r>
              <a:rPr lang="pt-PT" dirty="0" smtClean="0"/>
              <a:t>Fig6:Rio Kupa</a:t>
            </a:r>
            <a:endParaRPr lang="pt-PT" dirty="0"/>
          </a:p>
        </p:txBody>
      </p:sp>
    </p:spTree>
    <p:extLst>
      <p:ext uri="{BB962C8B-B14F-4D97-AF65-F5344CB8AC3E}">
        <p14:creationId xmlns:p14="http://schemas.microsoft.com/office/powerpoint/2010/main" val="397073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277" y="656822"/>
            <a:ext cx="9285154" cy="965235"/>
          </a:xfrm>
          <a:effectLst>
            <a:reflection blurRad="6350" stA="50000" endA="300" endPos="55000" dir="5400000" sy="-100000" algn="bl" rotWithShape="0"/>
          </a:effectLst>
        </p:spPr>
        <p:txBody>
          <a:bodyPr/>
          <a:lstStyle/>
          <a:p>
            <a:r>
              <a:rPr lang="pt-PT" sz="4000" dirty="0" smtClean="0">
                <a:effectLst>
                  <a:outerShdw blurRad="38100" dist="38100" dir="2700000" algn="tl">
                    <a:srgbClr val="000000">
                      <a:alpha val="43137"/>
                    </a:srgbClr>
                  </a:outerShdw>
                </a:effectLst>
              </a:rPr>
              <a:t>Relevo</a:t>
            </a:r>
            <a:endParaRPr lang="pt-PT"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02277" y="2034862"/>
            <a:ext cx="5859885" cy="4477223"/>
          </a:xfrm>
        </p:spPr>
        <p:txBody>
          <a:bodyPr>
            <a:normAutofit/>
          </a:bodyPr>
          <a:lstStyle/>
          <a:p>
            <a:pPr algn="just"/>
            <a:r>
              <a:rPr lang="pt-PT" cap="none" dirty="0">
                <a:effectLst>
                  <a:outerShdw blurRad="38100" dist="38100" dir="2700000" algn="tl">
                    <a:srgbClr val="000000">
                      <a:alpha val="43137"/>
                    </a:srgbClr>
                  </a:outerShdw>
                </a:effectLst>
              </a:rPr>
              <a:t>Os aspectos naturais da Croácia envolvem um relevo dividido em três grandes áreas e um clima classificado em dois tipos diferentes. As três regiões que formam o relevo da Croácia são: as planícies do norte e do nordeste, com baixas altitudes; as grandes montanhas do centro-leste do país; e o litoral, recortado por várias entradas e ilhas. Os dois tipos climáticos são o mediterrâneo, nas zonas </a:t>
            </a:r>
            <a:r>
              <a:rPr lang="pt-PT" cap="none" dirty="0" smtClean="0">
                <a:effectLst>
                  <a:outerShdw blurRad="38100" dist="38100" dir="2700000" algn="tl">
                    <a:srgbClr val="000000">
                      <a:alpha val="43137"/>
                    </a:srgbClr>
                  </a:outerShdw>
                </a:effectLst>
              </a:rPr>
              <a:t>litorais, </a:t>
            </a:r>
            <a:r>
              <a:rPr lang="pt-PT" cap="none" dirty="0">
                <a:effectLst>
                  <a:outerShdw blurRad="38100" dist="38100" dir="2700000" algn="tl">
                    <a:srgbClr val="000000">
                      <a:alpha val="43137"/>
                    </a:srgbClr>
                  </a:outerShdw>
                </a:effectLst>
              </a:rPr>
              <a:t>e o temperado continental nas regiões </a:t>
            </a:r>
            <a:r>
              <a:rPr lang="pt-PT" cap="none" dirty="0" smtClean="0">
                <a:effectLst>
                  <a:outerShdw blurRad="38100" dist="38100" dir="2700000" algn="tl">
                    <a:srgbClr val="000000">
                      <a:alpha val="43137"/>
                    </a:srgbClr>
                  </a:outerShdw>
                </a:effectLst>
              </a:rPr>
              <a:t>interiores </a:t>
            </a:r>
            <a:r>
              <a:rPr lang="pt-PT" cap="none" dirty="0">
                <a:effectLst>
                  <a:outerShdw blurRad="38100" dist="38100" dir="2700000" algn="tl">
                    <a:srgbClr val="000000">
                      <a:alpha val="43137"/>
                    </a:srgbClr>
                  </a:outerShdw>
                </a:effectLst>
              </a:rPr>
              <a:t>do país, esse último com uma grande variabilidade térmica, com invernos congelantes e verões muito quentes.</a:t>
            </a:r>
          </a:p>
        </p:txBody>
      </p:sp>
      <p:pic>
        <p:nvPicPr>
          <p:cNvPr id="4" name="Picture 3"/>
          <p:cNvPicPr>
            <a:picLocks noChangeAspect="1"/>
          </p:cNvPicPr>
          <p:nvPr/>
        </p:nvPicPr>
        <p:blipFill>
          <a:blip r:embed="rId2"/>
          <a:stretch>
            <a:fillRect/>
          </a:stretch>
        </p:blipFill>
        <p:spPr>
          <a:xfrm>
            <a:off x="8570086" y="2429481"/>
            <a:ext cx="2930748" cy="315134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693239" y="5743977"/>
            <a:ext cx="2807595" cy="373488"/>
          </a:xfrm>
          <a:prstGeom prst="rect">
            <a:avLst/>
          </a:prstGeom>
          <a:noFill/>
        </p:spPr>
        <p:txBody>
          <a:bodyPr wrap="square" rtlCol="0">
            <a:spAutoFit/>
          </a:bodyPr>
          <a:lstStyle/>
          <a:p>
            <a:r>
              <a:rPr lang="pt-PT" dirty="0" smtClean="0"/>
              <a:t>Fig7:Relevo da Croácia</a:t>
            </a:r>
            <a:endParaRPr lang="pt-PT" dirty="0"/>
          </a:p>
        </p:txBody>
      </p:sp>
    </p:spTree>
    <p:extLst>
      <p:ext uri="{BB962C8B-B14F-4D97-AF65-F5344CB8AC3E}">
        <p14:creationId xmlns:p14="http://schemas.microsoft.com/office/powerpoint/2010/main" val="400464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reflection blurRad="6350" stA="50000" endA="300" endPos="55000" dir="5400000" sy="-100000" algn="bl" rotWithShape="0"/>
          </a:effectLst>
        </p:spPr>
        <p:txBody>
          <a:bodyPr/>
          <a:lstStyle/>
          <a:p>
            <a:r>
              <a:rPr lang="pt-PT" sz="4000" dirty="0" smtClean="0">
                <a:effectLst>
                  <a:outerShdw blurRad="38100" dist="38100" dir="2700000" algn="tl">
                    <a:srgbClr val="000000">
                      <a:alpha val="43137"/>
                    </a:srgbClr>
                  </a:outerShdw>
                </a:effectLst>
              </a:rPr>
              <a:t>A sua população</a:t>
            </a:r>
            <a:endParaRPr lang="pt-PT" sz="4000" dirty="0">
              <a:effectLst>
                <a:outerShdw blurRad="38100" dist="38100" dir="2700000" algn="tl">
                  <a:srgbClr val="000000">
                    <a:alpha val="43137"/>
                  </a:srgbClr>
                </a:outerShdw>
              </a:effectLst>
            </a:endParaRPr>
          </a:p>
        </p:txBody>
      </p:sp>
      <p:sp>
        <p:nvSpPr>
          <p:cNvPr id="4" name="TextBox 3"/>
          <p:cNvSpPr txBox="1"/>
          <p:nvPr/>
        </p:nvSpPr>
        <p:spPr>
          <a:xfrm>
            <a:off x="646111" y="2213856"/>
            <a:ext cx="5872766" cy="1200329"/>
          </a:xfrm>
          <a:prstGeom prst="rect">
            <a:avLst/>
          </a:prstGeom>
          <a:noFill/>
        </p:spPr>
        <p:txBody>
          <a:bodyPr wrap="square" rtlCol="0">
            <a:spAutoFit/>
          </a:bodyPr>
          <a:lstStyle/>
          <a:p>
            <a:pPr algn="just"/>
            <a:r>
              <a:rPr lang="pt-PT" dirty="0" smtClean="0">
                <a:solidFill>
                  <a:schemeClr val="accent1"/>
                </a:solidFill>
                <a:effectLst>
                  <a:outerShdw blurRad="38100" dist="38100" dir="2700000" algn="tl">
                    <a:srgbClr val="000000">
                      <a:alpha val="43137"/>
                    </a:srgbClr>
                  </a:outerShdw>
                </a:effectLst>
              </a:rPr>
              <a:t>A população atual da Croácia </a:t>
            </a:r>
            <a:r>
              <a:rPr lang="pt-PT" dirty="0">
                <a:solidFill>
                  <a:schemeClr val="accent1"/>
                </a:solidFill>
                <a:effectLst>
                  <a:outerShdw blurRad="38100" dist="38100" dir="2700000" algn="tl">
                    <a:srgbClr val="000000">
                      <a:alpha val="43137"/>
                    </a:srgbClr>
                  </a:outerShdw>
                </a:effectLst>
              </a:rPr>
              <a:t>é de  4 228 108</a:t>
            </a:r>
            <a:r>
              <a:rPr lang="pt-PT" dirty="0" smtClean="0">
                <a:solidFill>
                  <a:schemeClr val="accent1"/>
                </a:solidFill>
                <a:effectLst>
                  <a:outerShdw blurRad="38100" dist="38100" dir="2700000" algn="tl">
                    <a:srgbClr val="000000">
                      <a:alpha val="43137"/>
                    </a:srgbClr>
                  </a:outerShdw>
                </a:effectLst>
              </a:rPr>
              <a:t>. A </a:t>
            </a:r>
            <a:r>
              <a:rPr lang="pt-PT" dirty="0">
                <a:solidFill>
                  <a:schemeClr val="accent1"/>
                </a:solidFill>
                <a:effectLst>
                  <a:outerShdw blurRad="38100" dist="38100" dir="2700000" algn="tl">
                    <a:srgbClr val="000000">
                      <a:alpha val="43137"/>
                    </a:srgbClr>
                  </a:outerShdw>
                </a:effectLst>
              </a:rPr>
              <a:t>média de nascimentos este ano é de  13 154 enquanto as mortes têm um valor mais alto que ronda os 16 </a:t>
            </a:r>
            <a:r>
              <a:rPr lang="pt-PT" dirty="0" smtClean="0">
                <a:solidFill>
                  <a:schemeClr val="accent1"/>
                </a:solidFill>
                <a:effectLst>
                  <a:outerShdw blurRad="38100" dist="38100" dir="2700000" algn="tl">
                    <a:srgbClr val="000000">
                      <a:alpha val="43137"/>
                    </a:srgbClr>
                  </a:outerShdw>
                </a:effectLst>
              </a:rPr>
              <a:t>698.</a:t>
            </a:r>
            <a:endParaRPr lang="pt-PT" dirty="0">
              <a:solidFill>
                <a:schemeClr val="accent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7113363" y="2897747"/>
            <a:ext cx="4009193" cy="2088390"/>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sp>
        <p:nvSpPr>
          <p:cNvPr id="6" name="TextBox 5"/>
          <p:cNvSpPr txBox="1"/>
          <p:nvPr/>
        </p:nvSpPr>
        <p:spPr>
          <a:xfrm>
            <a:off x="7113363" y="5151549"/>
            <a:ext cx="3103808" cy="369332"/>
          </a:xfrm>
          <a:prstGeom prst="rect">
            <a:avLst/>
          </a:prstGeom>
          <a:noFill/>
        </p:spPr>
        <p:txBody>
          <a:bodyPr wrap="square" rtlCol="0">
            <a:spAutoFit/>
          </a:bodyPr>
          <a:lstStyle/>
          <a:p>
            <a:r>
              <a:rPr lang="pt-PT" dirty="0" smtClean="0"/>
              <a:t>Fig8: População</a:t>
            </a:r>
            <a:endParaRPr lang="pt-PT" dirty="0"/>
          </a:p>
        </p:txBody>
      </p:sp>
    </p:spTree>
    <p:extLst>
      <p:ext uri="{BB962C8B-B14F-4D97-AF65-F5344CB8AC3E}">
        <p14:creationId xmlns:p14="http://schemas.microsoft.com/office/powerpoint/2010/main" val="54102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reflection blurRad="6350" stA="50000" endA="300" endPos="55000" dir="5400000" sy="-100000" algn="bl" rotWithShape="0"/>
          </a:effectLst>
        </p:spPr>
        <p:txBody>
          <a:bodyPr/>
          <a:lstStyle/>
          <a:p>
            <a:r>
              <a:rPr lang="pt-PT" dirty="0" smtClean="0">
                <a:effectLst>
                  <a:outerShdw blurRad="38100" dist="38100" dir="2700000" algn="tl">
                    <a:srgbClr val="000000">
                      <a:alpha val="43137"/>
                    </a:srgbClr>
                  </a:outerShdw>
                </a:effectLst>
              </a:rPr>
              <a:t>Introdução</a:t>
            </a:r>
            <a:endParaRPr lang="pt-PT" dirty="0">
              <a:effectLst>
                <a:outerShdw blurRad="38100" dist="38100" dir="2700000" algn="tl">
                  <a:srgbClr val="000000">
                    <a:alpha val="43137"/>
                  </a:srgbClr>
                </a:outerShdw>
              </a:effectLst>
            </a:endParaRPr>
          </a:p>
        </p:txBody>
      </p:sp>
      <p:sp>
        <p:nvSpPr>
          <p:cNvPr id="4" name="TextBox 3"/>
          <p:cNvSpPr txBox="1"/>
          <p:nvPr/>
        </p:nvSpPr>
        <p:spPr>
          <a:xfrm>
            <a:off x="1004552" y="1738647"/>
            <a:ext cx="9375820" cy="923330"/>
          </a:xfrm>
          <a:prstGeom prst="rect">
            <a:avLst/>
          </a:prstGeom>
          <a:noFill/>
        </p:spPr>
        <p:txBody>
          <a:bodyPr wrap="square" rtlCol="0">
            <a:spAutoFit/>
          </a:bodyPr>
          <a:lstStyle/>
          <a:p>
            <a:r>
              <a:rPr lang="pt-PT" dirty="0" smtClean="0">
                <a:solidFill>
                  <a:schemeClr val="accent1"/>
                </a:solidFill>
                <a:effectLst>
                  <a:outerShdw blurRad="38100" dist="38100" dir="2700000" algn="tl">
                    <a:srgbClr val="000000">
                      <a:alpha val="43137"/>
                    </a:srgbClr>
                  </a:outerShdw>
                </a:effectLst>
              </a:rPr>
              <a:t>Neste trabalho vou falar sobre a União Europeia e o seu aparecimento e tambem vou falar um pouco da Croácia,um país pequeno com menos de 5 milhões de habitantes.Espero que goste!!!</a:t>
            </a:r>
            <a:endParaRPr lang="pt-PT" dirty="0">
              <a:solidFill>
                <a:schemeClr val="accent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1215913" y="3607873"/>
            <a:ext cx="3253056" cy="2168704"/>
          </a:xfrm>
          <a:prstGeom prst="rect">
            <a:avLst/>
          </a:prstGeom>
        </p:spPr>
      </p:pic>
      <p:pic>
        <p:nvPicPr>
          <p:cNvPr id="6" name="Picture 5"/>
          <p:cNvPicPr>
            <a:picLocks noChangeAspect="1"/>
          </p:cNvPicPr>
          <p:nvPr/>
        </p:nvPicPr>
        <p:blipFill>
          <a:blip r:embed="rId3"/>
          <a:stretch>
            <a:fillRect/>
          </a:stretch>
        </p:blipFill>
        <p:spPr>
          <a:xfrm>
            <a:off x="6116794" y="3699867"/>
            <a:ext cx="4153420" cy="2076710"/>
          </a:xfrm>
          <a:prstGeom prst="rect">
            <a:avLst/>
          </a:prstGeom>
        </p:spPr>
      </p:pic>
    </p:spTree>
    <p:extLst>
      <p:ext uri="{BB962C8B-B14F-4D97-AF65-F5344CB8AC3E}">
        <p14:creationId xmlns:p14="http://schemas.microsoft.com/office/powerpoint/2010/main" val="35617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307" y="695459"/>
            <a:ext cx="8963182" cy="578868"/>
          </a:xfrm>
          <a:effectLst>
            <a:reflection blurRad="6350" stA="50000" endA="300" endPos="55000" dir="5400000" sy="-100000" algn="bl" rotWithShape="0"/>
          </a:effectLst>
        </p:spPr>
        <p:txBody>
          <a:bodyPr/>
          <a:lstStyle/>
          <a:p>
            <a:r>
              <a:rPr lang="pt-PT" sz="4000" dirty="0" smtClean="0">
                <a:effectLst>
                  <a:outerShdw blurRad="38100" dist="38100" dir="2700000" algn="tl">
                    <a:srgbClr val="000000">
                      <a:alpha val="43137"/>
                    </a:srgbClr>
                  </a:outerShdw>
                </a:effectLst>
              </a:rPr>
              <a:t>Conclusão geral</a:t>
            </a:r>
            <a:endParaRPr lang="pt-PT"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59596" y="2421228"/>
            <a:ext cx="8654603" cy="1609859"/>
          </a:xfrm>
        </p:spPr>
        <p:txBody>
          <a:bodyPr/>
          <a:lstStyle/>
          <a:p>
            <a:pPr algn="just"/>
            <a:r>
              <a:rPr lang="pt-PT" cap="none" dirty="0" smtClean="0"/>
              <a:t>Com este trabalho ,a pedido do professor Artur Xavier, fiquei a saber mais sobre a UE e sobre a Croácia e tambem sobre algumas  vantagens e desvantagens da UE.</a:t>
            </a:r>
            <a:endParaRPr lang="pt-PT" cap="none" dirty="0"/>
          </a:p>
        </p:txBody>
      </p:sp>
    </p:spTree>
    <p:extLst>
      <p:ext uri="{BB962C8B-B14F-4D97-AF65-F5344CB8AC3E}">
        <p14:creationId xmlns:p14="http://schemas.microsoft.com/office/powerpoint/2010/main" val="143033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1368" y="850006"/>
            <a:ext cx="8744241" cy="746294"/>
          </a:xfrm>
          <a:effectLst>
            <a:reflection blurRad="6350" stA="50000" endA="300" endPos="55000" dir="5400000" sy="-100000" algn="bl" rotWithShape="0"/>
          </a:effectLst>
        </p:spPr>
        <p:txBody>
          <a:bodyPr/>
          <a:lstStyle/>
          <a:p>
            <a:r>
              <a:rPr lang="pt-PT" sz="4000" dirty="0" smtClean="0">
                <a:effectLst>
                  <a:outerShdw blurRad="38100" dist="38100" dir="2700000" algn="tl">
                    <a:srgbClr val="000000">
                      <a:alpha val="43137"/>
                    </a:srgbClr>
                  </a:outerShdw>
                </a:effectLst>
              </a:rPr>
              <a:t>Bibliografia/Netgrafia</a:t>
            </a:r>
            <a:endParaRPr lang="pt-PT"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1367" y="2059939"/>
            <a:ext cx="9324305" cy="4508286"/>
          </a:xfrm>
        </p:spPr>
        <p:txBody>
          <a:bodyPr/>
          <a:lstStyle/>
          <a:p>
            <a:pPr marL="342900" indent="-342900">
              <a:buFont typeface="Arial" panose="020B0604020202020204" pitchFamily="34" charset="0"/>
              <a:buChar char="•"/>
            </a:pPr>
            <a:r>
              <a:rPr lang="pt-PT" cap="none" dirty="0" smtClean="0">
                <a:hlinkClick r:id="rId2"/>
              </a:rPr>
              <a:t> http</a:t>
            </a:r>
            <a:r>
              <a:rPr lang="pt-PT" cap="none" dirty="0">
                <a:hlinkClick r:id="rId2"/>
              </a:rPr>
              <a:t>://</a:t>
            </a:r>
            <a:r>
              <a:rPr lang="pt-PT" cap="none" dirty="0" smtClean="0">
                <a:hlinkClick r:id="rId2"/>
              </a:rPr>
              <a:t>countrymeters.info/pt/Croatia</a:t>
            </a:r>
            <a:endParaRPr lang="pt-PT" cap="none" dirty="0" smtClean="0"/>
          </a:p>
          <a:p>
            <a:pPr marL="342900" indent="-342900">
              <a:buFont typeface="Arial" panose="020B0604020202020204" pitchFamily="34" charset="0"/>
              <a:buChar char="•"/>
            </a:pPr>
            <a:r>
              <a:rPr lang="pt-PT" cap="none" dirty="0">
                <a:hlinkClick r:id="rId3"/>
              </a:rPr>
              <a:t>https://</a:t>
            </a:r>
            <a:r>
              <a:rPr lang="pt-PT" cap="none" dirty="0" smtClean="0">
                <a:hlinkClick r:id="rId3"/>
              </a:rPr>
              <a:t>pt.wikipedia.org/wiki/Wikip%C3%A9dia:P%C3%A1gina_principal</a:t>
            </a:r>
            <a:endParaRPr lang="pt-PT" cap="none" dirty="0" smtClean="0"/>
          </a:p>
          <a:p>
            <a:pPr marL="342900" indent="-342900">
              <a:buFont typeface="Arial" panose="020B0604020202020204" pitchFamily="34" charset="0"/>
              <a:buChar char="•"/>
            </a:pPr>
            <a:r>
              <a:rPr lang="pt-PT" cap="none" dirty="0">
                <a:hlinkClick r:id="rId4"/>
              </a:rPr>
              <a:t>http://</a:t>
            </a:r>
            <a:r>
              <a:rPr lang="pt-PT" cap="none" dirty="0" smtClean="0">
                <a:hlinkClick r:id="rId4"/>
              </a:rPr>
              <a:t>europa.eu/index_pt.htm</a:t>
            </a:r>
            <a:endParaRPr lang="pt-PT" cap="none" dirty="0"/>
          </a:p>
          <a:p>
            <a:pPr marL="342900" indent="-342900">
              <a:buFont typeface="Wingdings" panose="05000000000000000000" pitchFamily="2" charset="2"/>
              <a:buChar char="§"/>
            </a:pPr>
            <a:r>
              <a:rPr lang="pt-PT" cap="none" dirty="0">
                <a:hlinkClick r:id="rId5"/>
              </a:rPr>
              <a:t>http://</a:t>
            </a:r>
            <a:r>
              <a:rPr lang="pt-PT" cap="none" dirty="0" smtClean="0">
                <a:hlinkClick r:id="rId5"/>
              </a:rPr>
              <a:t>zonaeuro.blogs.sapo.pt/1673.html</a:t>
            </a:r>
            <a:endParaRPr lang="pt-PT" cap="none" dirty="0" smtClean="0"/>
          </a:p>
          <a:p>
            <a:pPr marL="342900" indent="-342900">
              <a:buFont typeface="Wingdings" panose="05000000000000000000" pitchFamily="2" charset="2"/>
              <a:buChar char="§"/>
            </a:pPr>
            <a:endParaRPr lang="pt-PT" cap="none" dirty="0"/>
          </a:p>
        </p:txBody>
      </p:sp>
      <p:pic>
        <p:nvPicPr>
          <p:cNvPr id="4098" name="Picture 2" descr="http://www.bestgraph.com/gifs/info/ordinateur/ordinateur-02.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799" y="3778395"/>
            <a:ext cx="1737620" cy="161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348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092" y="605307"/>
            <a:ext cx="9247031" cy="1223493"/>
          </a:xfrm>
          <a:effectLst>
            <a:reflection blurRad="6350" stA="52000" endA="300" endPos="35000" dir="5400000" sy="-100000" algn="bl" rotWithShape="0"/>
          </a:effectLst>
        </p:spPr>
        <p:txBody>
          <a:bodyPr/>
          <a:lstStyle/>
          <a:p>
            <a:r>
              <a:rPr lang="pt-PT" sz="4000" b="1" dirty="0" smtClean="0">
                <a:effectLst>
                  <a:outerShdw blurRad="38100" dist="38100" dir="2700000" algn="tl">
                    <a:srgbClr val="000000">
                      <a:alpha val="43137"/>
                    </a:srgbClr>
                  </a:outerShdw>
                </a:effectLst>
              </a:rPr>
              <a:t>Trabalho realizado por :</a:t>
            </a:r>
            <a:br>
              <a:rPr lang="pt-PT" sz="4000" b="1" dirty="0" smtClean="0">
                <a:effectLst>
                  <a:outerShdw blurRad="38100" dist="38100" dir="2700000" algn="tl">
                    <a:srgbClr val="000000">
                      <a:alpha val="43137"/>
                    </a:srgbClr>
                  </a:outerShdw>
                </a:effectLst>
              </a:rPr>
            </a:br>
            <a:endParaRPr lang="pt-PT" sz="40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211799" y="5807690"/>
            <a:ext cx="4344324" cy="528716"/>
          </a:xfrm>
        </p:spPr>
        <p:txBody>
          <a:bodyPr/>
          <a:lstStyle/>
          <a:p>
            <a:r>
              <a:rPr lang="pt-PT" cap="none" dirty="0" smtClean="0">
                <a:effectLst>
                  <a:outerShdw blurRad="38100" dist="38100" dir="2700000" algn="tl">
                    <a:srgbClr val="000000">
                      <a:alpha val="43137"/>
                    </a:srgbClr>
                  </a:outerShdw>
                </a:effectLst>
              </a:rPr>
              <a:t>Catarina Baptista Lema 7ºB nº1</a:t>
            </a:r>
            <a:endParaRPr lang="pt-PT" cap="none"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607" y="2133795"/>
            <a:ext cx="3214352" cy="3214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1741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556" y="579548"/>
            <a:ext cx="8825658" cy="721217"/>
          </a:xfrm>
          <a:effectLst>
            <a:reflection blurRad="6350" stA="50000" endA="300" endPos="55000" dir="5400000" sy="-100000" algn="bl" rotWithShape="0"/>
          </a:effectLst>
        </p:spPr>
        <p:txBody>
          <a:bodyPr/>
          <a:lstStyle/>
          <a:p>
            <a:r>
              <a:rPr lang="pt-PT" sz="4000" dirty="0" smtClean="0">
                <a:effectLst>
                  <a:outerShdw blurRad="38100" dist="38100" dir="2700000" algn="tl">
                    <a:srgbClr val="000000">
                      <a:alpha val="43137"/>
                    </a:srgbClr>
                  </a:outerShdw>
                </a:effectLst>
              </a:rPr>
              <a:t>História da União Europeia</a:t>
            </a:r>
            <a:endParaRPr lang="pt-PT"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76519" y="1867437"/>
            <a:ext cx="7044744" cy="3771363"/>
          </a:xfrm>
        </p:spPr>
        <p:txBody>
          <a:bodyPr>
            <a:normAutofit/>
          </a:bodyPr>
          <a:lstStyle/>
          <a:p>
            <a:r>
              <a:rPr lang="pt-PT" sz="1800" cap="none" dirty="0" smtClean="0">
                <a:solidFill>
                  <a:srgbClr val="92D050"/>
                </a:solidFill>
                <a:effectLst>
                  <a:outerShdw blurRad="38100" dist="38100" dir="2700000" algn="tl">
                    <a:srgbClr val="000000">
                      <a:alpha val="43137"/>
                    </a:srgbClr>
                  </a:outerShdw>
                </a:effectLst>
                <a:latin typeface="+mn-lt"/>
              </a:rPr>
              <a:t>Após a Segunda Guerra Mundial , a Europa </a:t>
            </a:r>
            <a:r>
              <a:rPr lang="pt-PT" sz="1800" cap="none" dirty="0">
                <a:solidFill>
                  <a:srgbClr val="92D050"/>
                </a:solidFill>
                <a:effectLst>
                  <a:outerShdw blurRad="38100" dist="38100" dir="2700000" algn="tl">
                    <a:srgbClr val="000000">
                      <a:alpha val="43137"/>
                    </a:srgbClr>
                  </a:outerShdw>
                </a:effectLst>
                <a:latin typeface="+mn-lt"/>
              </a:rPr>
              <a:t>saiu muito enfraquecida, cheia de dívidas e destruída, sendo necessário </a:t>
            </a:r>
            <a:r>
              <a:rPr lang="pt-PT" sz="1800" cap="none" dirty="0" smtClean="0">
                <a:solidFill>
                  <a:srgbClr val="92D050"/>
                </a:solidFill>
                <a:effectLst>
                  <a:outerShdw blurRad="38100" dist="38100" dir="2700000" algn="tl">
                    <a:srgbClr val="000000">
                      <a:alpha val="43137"/>
                    </a:srgbClr>
                  </a:outerShdw>
                </a:effectLst>
                <a:latin typeface="+mn-lt"/>
              </a:rPr>
              <a:t>uma reconstrução,para evitar novos conflitos , para promover a paz na Europa e para tambem unir os países.</a:t>
            </a:r>
          </a:p>
          <a:p>
            <a:r>
              <a:rPr lang="pt-PT" sz="1800" cap="none" dirty="0" smtClean="0">
                <a:solidFill>
                  <a:srgbClr val="92D050"/>
                </a:solidFill>
                <a:effectLst>
                  <a:outerShdw blurRad="38100" dist="38100" dir="2700000" algn="tl">
                    <a:srgbClr val="000000">
                      <a:alpha val="43137"/>
                    </a:srgbClr>
                  </a:outerShdw>
                </a:effectLst>
                <a:latin typeface="+mn-lt"/>
              </a:rPr>
              <a:t>Como estavam devastados sem recursos , os EUA proposeram auxilio económico a esse plano deu-se o nome de </a:t>
            </a:r>
            <a:r>
              <a:rPr lang="pt-PT" sz="1800" b="1" u="sng" cap="none" dirty="0" smtClean="0">
                <a:solidFill>
                  <a:srgbClr val="92D050"/>
                </a:solidFill>
                <a:effectLst>
                  <a:outerShdw blurRad="38100" dist="38100" dir="2700000" algn="tl">
                    <a:srgbClr val="000000">
                      <a:alpha val="43137"/>
                    </a:srgbClr>
                  </a:outerShdw>
                </a:effectLst>
                <a:latin typeface="+mn-lt"/>
              </a:rPr>
              <a:t>Plano Marshall  </a:t>
            </a:r>
            <a:r>
              <a:rPr lang="pt-PT" sz="1800" cap="none" dirty="0" smtClean="0">
                <a:solidFill>
                  <a:srgbClr val="92D050"/>
                </a:solidFill>
                <a:effectLst>
                  <a:outerShdw blurRad="38100" dist="38100" dir="2700000" algn="tl">
                    <a:srgbClr val="000000">
                      <a:alpha val="43137"/>
                    </a:srgbClr>
                  </a:outerShdw>
                </a:effectLst>
                <a:latin typeface="+mn-lt"/>
              </a:rPr>
              <a:t>ele tinha como objetivo a reconstrução da Europa.</a:t>
            </a:r>
            <a:endParaRPr lang="pt-PT" sz="1800" b="1" u="sng" cap="none" dirty="0">
              <a:solidFill>
                <a:srgbClr val="92D050"/>
              </a:solidFill>
              <a:effectLst>
                <a:outerShdw blurRad="38100" dist="38100" dir="2700000" algn="tl">
                  <a:srgbClr val="000000">
                    <a:alpha val="43137"/>
                  </a:srgbClr>
                </a:outerShdw>
              </a:effectLst>
              <a:latin typeface="+mn-lt"/>
            </a:endParaRPr>
          </a:p>
          <a:p>
            <a:r>
              <a:rPr lang="pt-PT" sz="1800" b="1" cap="none" dirty="0" smtClean="0">
                <a:solidFill>
                  <a:srgbClr val="92D050"/>
                </a:solidFill>
                <a:effectLst>
                  <a:outerShdw blurRad="38100" dist="38100" dir="2700000" algn="tl">
                    <a:srgbClr val="000000">
                      <a:alpha val="43137"/>
                    </a:srgbClr>
                  </a:outerShdw>
                </a:effectLst>
                <a:latin typeface="+mn-lt"/>
              </a:rPr>
              <a:t>Assista: </a:t>
            </a:r>
            <a:r>
              <a:rPr lang="pt-PT" sz="1800" b="1" u="sng" cap="none" dirty="0" smtClean="0">
                <a:solidFill>
                  <a:srgbClr val="92D050"/>
                </a:solidFill>
                <a:effectLst>
                  <a:outerShdw blurRad="38100" dist="38100" dir="2700000" algn="tl">
                    <a:srgbClr val="000000">
                      <a:alpha val="43137"/>
                    </a:srgbClr>
                  </a:outerShdw>
                </a:effectLst>
                <a:latin typeface="+mn-lt"/>
              </a:rPr>
              <a:t>https</a:t>
            </a:r>
            <a:r>
              <a:rPr lang="pt-PT" sz="1800" b="1" u="sng" cap="none" dirty="0">
                <a:solidFill>
                  <a:srgbClr val="92D050"/>
                </a:solidFill>
                <a:effectLst>
                  <a:outerShdw blurRad="38100" dist="38100" dir="2700000" algn="tl">
                    <a:srgbClr val="000000">
                      <a:alpha val="43137"/>
                    </a:srgbClr>
                  </a:outerShdw>
                </a:effectLst>
                <a:latin typeface="+mn-lt"/>
              </a:rPr>
              <a:t>://youtu.be/Qv82zpw0Z4I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8689" y="2247364"/>
            <a:ext cx="4503311" cy="4610636"/>
          </a:xfrm>
          <a:prstGeom prst="rect">
            <a:avLst/>
          </a:prstGeom>
        </p:spPr>
      </p:pic>
      <p:sp>
        <p:nvSpPr>
          <p:cNvPr id="5" name="TextBox 4"/>
          <p:cNvSpPr txBox="1"/>
          <p:nvPr/>
        </p:nvSpPr>
        <p:spPr>
          <a:xfrm>
            <a:off x="4146998" y="6488668"/>
            <a:ext cx="3650358" cy="369332"/>
          </a:xfrm>
          <a:prstGeom prst="rect">
            <a:avLst/>
          </a:prstGeom>
          <a:noFill/>
        </p:spPr>
        <p:txBody>
          <a:bodyPr wrap="none" rtlCol="0">
            <a:spAutoFit/>
          </a:bodyPr>
          <a:lstStyle/>
          <a:p>
            <a:r>
              <a:rPr lang="pt-PT" dirty="0" smtClean="0"/>
              <a:t>Fig 2:Europa 2º Guerra Mundial</a:t>
            </a:r>
            <a:endParaRPr lang="pt-PT" dirty="0"/>
          </a:p>
        </p:txBody>
      </p:sp>
    </p:spTree>
    <p:extLst>
      <p:ext uri="{BB962C8B-B14F-4D97-AF65-F5344CB8AC3E}">
        <p14:creationId xmlns:p14="http://schemas.microsoft.com/office/powerpoint/2010/main" val="107113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6214"/>
            <a:ext cx="8825658" cy="810688"/>
          </a:xfrm>
          <a:effectLst>
            <a:reflection blurRad="6350" stA="50000" endA="300" endPos="55000" dir="5400000" sy="-100000" algn="bl" rotWithShape="0"/>
          </a:effectLst>
        </p:spPr>
        <p:txBody>
          <a:bodyPr/>
          <a:lstStyle/>
          <a:p>
            <a:r>
              <a:rPr lang="pt-PT" sz="4000" dirty="0" smtClean="0">
                <a:effectLst>
                  <a:outerShdw blurRad="38100" dist="38100" dir="2700000" algn="tl">
                    <a:srgbClr val="000000">
                      <a:alpha val="43137"/>
                    </a:srgbClr>
                  </a:outerShdw>
                </a:effectLst>
              </a:rPr>
              <a:t>O que é a União Europeia?</a:t>
            </a:r>
            <a:endParaRPr lang="pt-PT"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26441" y="1960272"/>
            <a:ext cx="8706118" cy="1493949"/>
          </a:xfrm>
        </p:spPr>
        <p:txBody>
          <a:bodyPr/>
          <a:lstStyle/>
          <a:p>
            <a:r>
              <a:rPr lang="pt-PT" cap="none" dirty="0">
                <a:effectLst>
                  <a:outerShdw blurRad="38100" dist="38100" dir="2700000" algn="tl">
                    <a:srgbClr val="000000">
                      <a:alpha val="43137"/>
                    </a:srgbClr>
                  </a:outerShdw>
                </a:effectLst>
              </a:rPr>
              <a:t>A União Europeia (UE) é uma parceria económica e política de características únicas, constituída por 28 países europeus, que, em conjunto, </a:t>
            </a:r>
            <a:r>
              <a:rPr lang="pt-PT" cap="none" dirty="0" smtClean="0">
                <a:effectLst>
                  <a:outerShdw blurRad="38100" dist="38100" dir="2700000" algn="tl">
                    <a:srgbClr val="000000">
                      <a:alpha val="43137"/>
                    </a:srgbClr>
                  </a:outerShdw>
                </a:effectLst>
              </a:rPr>
              <a:t>“ocupam” </a:t>
            </a:r>
            <a:r>
              <a:rPr lang="pt-PT" cap="none" dirty="0">
                <a:effectLst>
                  <a:outerShdw blurRad="38100" dist="38100" dir="2700000" algn="tl">
                    <a:srgbClr val="000000">
                      <a:alpha val="43137"/>
                    </a:srgbClr>
                  </a:outerShdw>
                </a:effectLst>
              </a:rPr>
              <a:t>grande parte do continente europeu.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6117" y="3696235"/>
            <a:ext cx="3765883" cy="3403779"/>
          </a:xfrm>
          <a:prstGeom prst="rect">
            <a:avLst/>
          </a:prstGeom>
        </p:spPr>
      </p:pic>
      <p:sp>
        <p:nvSpPr>
          <p:cNvPr id="5" name="TextBox 4"/>
          <p:cNvSpPr txBox="1"/>
          <p:nvPr/>
        </p:nvSpPr>
        <p:spPr>
          <a:xfrm>
            <a:off x="6218461" y="6488668"/>
            <a:ext cx="2207656" cy="369332"/>
          </a:xfrm>
          <a:prstGeom prst="rect">
            <a:avLst/>
          </a:prstGeom>
          <a:noFill/>
        </p:spPr>
        <p:txBody>
          <a:bodyPr wrap="none" rtlCol="0">
            <a:spAutoFit/>
          </a:bodyPr>
          <a:lstStyle/>
          <a:p>
            <a:r>
              <a:rPr lang="pt-PT" dirty="0" smtClean="0"/>
              <a:t>Fig 3 :Países da UE</a:t>
            </a:r>
            <a:endParaRPr lang="pt-PT" dirty="0"/>
          </a:p>
        </p:txBody>
      </p:sp>
    </p:spTree>
    <p:extLst>
      <p:ext uri="{BB962C8B-B14F-4D97-AF65-F5344CB8AC3E}">
        <p14:creationId xmlns:p14="http://schemas.microsoft.com/office/powerpoint/2010/main" val="366746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5862" y="154546"/>
            <a:ext cx="8825658" cy="1325843"/>
          </a:xfrm>
          <a:effectLst>
            <a:reflection blurRad="6350" stA="52000" endA="300" endPos="35000" dir="5400000" sy="-100000" algn="bl" rotWithShape="0"/>
          </a:effectLst>
        </p:spPr>
        <p:txBody>
          <a:bodyPr/>
          <a:lstStyle/>
          <a:p>
            <a:pPr algn="ctr"/>
            <a:r>
              <a:rPr lang="pt-PT" sz="4000" dirty="0" smtClean="0">
                <a:effectLst>
                  <a:outerShdw blurRad="38100" dist="38100" dir="2700000" algn="tl">
                    <a:srgbClr val="000000">
                      <a:alpha val="43137"/>
                    </a:srgbClr>
                  </a:outerShdw>
                </a:effectLst>
              </a:rPr>
              <a:t>Evolução da União Europeia</a:t>
            </a:r>
            <a:endParaRPr lang="pt-PT"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45862" y="1725769"/>
            <a:ext cx="9882239" cy="4893972"/>
          </a:xfrm>
        </p:spPr>
        <p:txBody>
          <a:bodyPr/>
          <a:lstStyle/>
          <a:p>
            <a:r>
              <a:rPr lang="pt-PT" cap="none" dirty="0" smtClean="0">
                <a:effectLst>
                  <a:outerShdw blurRad="38100" dist="38100" dir="2700000" algn="tl">
                    <a:srgbClr val="000000">
                      <a:alpha val="43137"/>
                    </a:srgbClr>
                  </a:outerShdw>
                </a:effectLst>
              </a:rPr>
              <a:t>Em </a:t>
            </a:r>
            <a:r>
              <a:rPr lang="pt-PT" cap="none" dirty="0">
                <a:effectLst>
                  <a:outerShdw blurRad="38100" dist="38100" dir="2700000" algn="tl">
                    <a:srgbClr val="000000">
                      <a:alpha val="43137"/>
                    </a:srgbClr>
                  </a:outerShdw>
                </a:effectLst>
              </a:rPr>
              <a:t>1957, pelo Tratado de Roma, instituiu-se a </a:t>
            </a:r>
            <a:r>
              <a:rPr lang="pt-PT" b="1" u="sng" cap="none" dirty="0">
                <a:effectLst>
                  <a:outerShdw blurRad="38100" dist="38100" dir="2700000" algn="tl">
                    <a:srgbClr val="000000">
                      <a:alpha val="43137"/>
                    </a:srgbClr>
                  </a:outerShdw>
                </a:effectLst>
              </a:rPr>
              <a:t>COMUNIDADE ECONÓMICA EUROPEIA </a:t>
            </a:r>
            <a:r>
              <a:rPr lang="pt-PT" cap="none" dirty="0">
                <a:effectLst>
                  <a:outerShdw blurRad="38100" dist="38100" dir="2700000" algn="tl">
                    <a:srgbClr val="000000">
                      <a:alpha val="43137"/>
                    </a:srgbClr>
                  </a:outerShdw>
                </a:effectLst>
              </a:rPr>
              <a:t>(CEE),assinado pelos seis membros </a:t>
            </a:r>
            <a:r>
              <a:rPr lang="pt-PT" cap="none" dirty="0" smtClean="0">
                <a:effectLst>
                  <a:outerShdw blurRad="38100" dist="38100" dir="2700000" algn="tl">
                    <a:srgbClr val="000000">
                      <a:alpha val="43137"/>
                    </a:srgbClr>
                  </a:outerShdw>
                </a:effectLst>
              </a:rPr>
              <a:t>fundadores</a:t>
            </a:r>
            <a:r>
              <a:rPr lang="pt-PT" cap="none" dirty="0">
                <a:effectLst>
                  <a:outerShdw blurRad="38100" dist="38100" dir="2700000" algn="tl">
                    <a:srgbClr val="000000">
                      <a:alpha val="43137"/>
                    </a:srgbClr>
                  </a:outerShdw>
                </a:effectLst>
              </a:rPr>
              <a:t>,</a:t>
            </a:r>
            <a:r>
              <a:rPr lang="pt-PT" cap="none" dirty="0" smtClean="0">
                <a:effectLst>
                  <a:outerShdw blurRad="38100" dist="38100" dir="2700000" algn="tl">
                    <a:srgbClr val="000000">
                      <a:alpha val="43137"/>
                    </a:srgbClr>
                  </a:outerShdw>
                </a:effectLst>
              </a:rPr>
              <a:t> </a:t>
            </a:r>
            <a:r>
              <a:rPr lang="pt-PT" cap="none" dirty="0">
                <a:effectLst>
                  <a:outerShdw blurRad="38100" dist="38100" dir="2700000" algn="tl">
                    <a:srgbClr val="000000">
                      <a:alpha val="43137"/>
                    </a:srgbClr>
                  </a:outerShdw>
                </a:effectLst>
              </a:rPr>
              <a:t>passando também a designar-se por </a:t>
            </a:r>
            <a:r>
              <a:rPr lang="pt-PT" b="1" u="sng" cap="none" dirty="0">
                <a:effectLst>
                  <a:outerShdw blurRad="38100" dist="38100" dir="2700000" algn="tl">
                    <a:srgbClr val="000000">
                      <a:alpha val="43137"/>
                    </a:srgbClr>
                  </a:outerShdw>
                </a:effectLst>
              </a:rPr>
              <a:t>EUROPA DOS SEIS OU COMUNIDADE ECONÓMICA EUROPEIA. </a:t>
            </a:r>
          </a:p>
          <a:p>
            <a:r>
              <a:rPr lang="pt-PT" b="1" cap="none" dirty="0">
                <a:effectLst>
                  <a:outerShdw blurRad="38100" dist="38100" dir="2700000" algn="tl">
                    <a:srgbClr val="000000">
                      <a:alpha val="43137"/>
                    </a:srgbClr>
                  </a:outerShdw>
                </a:effectLst>
              </a:rPr>
              <a:t>1º Alargamento » 1 de janeiro de 1973</a:t>
            </a:r>
          </a:p>
          <a:p>
            <a:r>
              <a:rPr lang="pt-PT" cap="none" dirty="0" smtClean="0">
                <a:effectLst>
                  <a:outerShdw blurRad="38100" dist="38100" dir="2700000" algn="tl">
                    <a:srgbClr val="000000">
                      <a:alpha val="43137"/>
                    </a:srgbClr>
                  </a:outerShdw>
                </a:effectLst>
              </a:rPr>
              <a:t>Entrou : </a:t>
            </a:r>
            <a:r>
              <a:rPr lang="pt-PT" u="sng" cap="none" dirty="0" smtClean="0">
                <a:effectLst>
                  <a:outerShdw blurRad="38100" dist="38100" dir="2700000" algn="tl">
                    <a:srgbClr val="000000">
                      <a:alpha val="43137"/>
                    </a:srgbClr>
                  </a:outerShdw>
                </a:effectLst>
              </a:rPr>
              <a:t>Dinamarca</a:t>
            </a:r>
            <a:r>
              <a:rPr lang="pt-PT" u="sng" cap="none" dirty="0">
                <a:effectLst>
                  <a:outerShdw blurRad="38100" dist="38100" dir="2700000" algn="tl">
                    <a:srgbClr val="000000">
                      <a:alpha val="43137"/>
                    </a:srgbClr>
                  </a:outerShdw>
                </a:effectLst>
              </a:rPr>
              <a:t>, a Irlanda e o Reino </a:t>
            </a:r>
            <a:r>
              <a:rPr lang="pt-PT" u="sng" cap="none" dirty="0" smtClean="0">
                <a:effectLst>
                  <a:outerShdw blurRad="38100" dist="38100" dir="2700000" algn="tl">
                    <a:srgbClr val="000000">
                      <a:alpha val="43137"/>
                    </a:srgbClr>
                  </a:outerShdw>
                </a:effectLst>
              </a:rPr>
              <a:t>Unido</a:t>
            </a:r>
          </a:p>
          <a:p>
            <a:r>
              <a:rPr lang="pt-PT" b="1" cap="none" dirty="0" smtClean="0">
                <a:effectLst>
                  <a:outerShdw blurRad="38100" dist="38100" dir="2700000" algn="tl">
                    <a:srgbClr val="000000">
                      <a:alpha val="43137"/>
                    </a:srgbClr>
                  </a:outerShdw>
                </a:effectLst>
              </a:rPr>
              <a:t>2º Alargamento » 1 de janeiro de 198</a:t>
            </a:r>
          </a:p>
          <a:p>
            <a:r>
              <a:rPr lang="pt-PT" cap="none" dirty="0">
                <a:effectLst>
                  <a:outerShdw blurRad="38100" dist="38100" dir="2700000" algn="tl">
                    <a:srgbClr val="000000">
                      <a:alpha val="43137"/>
                    </a:srgbClr>
                  </a:outerShdw>
                </a:effectLst>
              </a:rPr>
              <a:t>E</a:t>
            </a:r>
            <a:r>
              <a:rPr lang="pt-PT" cap="none" dirty="0" smtClean="0">
                <a:effectLst>
                  <a:outerShdw blurRad="38100" dist="38100" dir="2700000" algn="tl">
                    <a:srgbClr val="000000">
                      <a:alpha val="43137"/>
                    </a:srgbClr>
                  </a:outerShdw>
                </a:effectLst>
              </a:rPr>
              <a:t>ntrou a </a:t>
            </a:r>
            <a:r>
              <a:rPr lang="pt-PT" u="sng" cap="none" dirty="0" smtClean="0">
                <a:effectLst>
                  <a:outerShdw blurRad="38100" dist="38100" dir="2700000" algn="tl">
                    <a:srgbClr val="000000">
                      <a:alpha val="43137"/>
                    </a:srgbClr>
                  </a:outerShdw>
                </a:effectLst>
              </a:rPr>
              <a:t>Grécia</a:t>
            </a:r>
          </a:p>
          <a:p>
            <a:r>
              <a:rPr lang="pt-PT" b="1" cap="none" dirty="0" smtClean="0">
                <a:effectLst>
                  <a:outerShdw blurRad="38100" dist="38100" dir="2700000" algn="tl">
                    <a:srgbClr val="000000">
                      <a:alpha val="43137"/>
                    </a:srgbClr>
                  </a:outerShdw>
                </a:effectLst>
              </a:rPr>
              <a:t>3º Alargamento » 1 de janeiro de 1986</a:t>
            </a:r>
          </a:p>
          <a:p>
            <a:r>
              <a:rPr lang="pt-PT" cap="none" dirty="0">
                <a:effectLst>
                  <a:outerShdw blurRad="38100" dist="38100" dir="2700000" algn="tl">
                    <a:srgbClr val="000000">
                      <a:alpha val="43137"/>
                    </a:srgbClr>
                  </a:outerShdw>
                </a:effectLst>
              </a:rPr>
              <a:t>E</a:t>
            </a:r>
            <a:r>
              <a:rPr lang="pt-PT" cap="none" dirty="0" smtClean="0">
                <a:effectLst>
                  <a:outerShdw blurRad="38100" dist="38100" dir="2700000" algn="tl">
                    <a:srgbClr val="000000">
                      <a:alpha val="43137"/>
                    </a:srgbClr>
                  </a:outerShdw>
                </a:effectLst>
              </a:rPr>
              <a:t>ntrou a </a:t>
            </a:r>
            <a:r>
              <a:rPr lang="pt-PT" u="sng" cap="none" dirty="0" smtClean="0">
                <a:effectLst>
                  <a:outerShdw blurRad="38100" dist="38100" dir="2700000" algn="tl">
                    <a:srgbClr val="000000">
                      <a:alpha val="43137"/>
                    </a:srgbClr>
                  </a:outerShdw>
                </a:effectLst>
              </a:rPr>
              <a:t>Espanha e Portugal</a:t>
            </a:r>
          </a:p>
          <a:p>
            <a:r>
              <a:rPr lang="pt-PT" b="1" cap="none" dirty="0" smtClean="0">
                <a:effectLst>
                  <a:outerShdw blurRad="38100" dist="38100" dir="2700000" algn="tl">
                    <a:srgbClr val="000000">
                      <a:alpha val="43137"/>
                    </a:srgbClr>
                  </a:outerShdw>
                </a:effectLst>
              </a:rPr>
              <a:t>4º Alargamento » 1 de janeiro de 1995</a:t>
            </a:r>
          </a:p>
          <a:p>
            <a:r>
              <a:rPr lang="pt-PT" cap="none" dirty="0">
                <a:effectLst>
                  <a:outerShdw blurRad="38100" dist="38100" dir="2700000" algn="tl">
                    <a:srgbClr val="000000">
                      <a:alpha val="43137"/>
                    </a:srgbClr>
                  </a:outerShdw>
                </a:effectLst>
              </a:rPr>
              <a:t>E</a:t>
            </a:r>
            <a:r>
              <a:rPr lang="pt-PT" cap="none" dirty="0" smtClean="0">
                <a:effectLst>
                  <a:outerShdw blurRad="38100" dist="38100" dir="2700000" algn="tl">
                    <a:srgbClr val="000000">
                      <a:alpha val="43137"/>
                    </a:srgbClr>
                  </a:outerShdw>
                </a:effectLst>
              </a:rPr>
              <a:t>ntraram </a:t>
            </a:r>
            <a:r>
              <a:rPr lang="pt-PT" cap="none" dirty="0">
                <a:effectLst>
                  <a:outerShdw blurRad="38100" dist="38100" dir="2700000" algn="tl">
                    <a:srgbClr val="000000">
                      <a:alpha val="43137"/>
                    </a:srgbClr>
                  </a:outerShdw>
                </a:effectLst>
              </a:rPr>
              <a:t>os seguintes países</a:t>
            </a:r>
            <a:r>
              <a:rPr lang="pt-PT" cap="none" dirty="0" smtClean="0">
                <a:effectLst>
                  <a:outerShdw blurRad="38100" dist="38100" dir="2700000" algn="tl">
                    <a:srgbClr val="000000">
                      <a:alpha val="43137"/>
                    </a:srgbClr>
                  </a:outerShdw>
                </a:effectLst>
              </a:rPr>
              <a:t>: </a:t>
            </a:r>
            <a:r>
              <a:rPr lang="pt-PT" u="sng" cap="none" dirty="0" smtClean="0">
                <a:effectLst>
                  <a:outerShdw blurRad="38100" dist="38100" dir="2700000" algn="tl">
                    <a:srgbClr val="000000">
                      <a:alpha val="43137"/>
                    </a:srgbClr>
                  </a:outerShdw>
                </a:effectLst>
              </a:rPr>
              <a:t>Áustria</a:t>
            </a:r>
            <a:r>
              <a:rPr lang="pt-PT" u="sng" cap="none" dirty="0">
                <a:effectLst>
                  <a:outerShdw blurRad="38100" dist="38100" dir="2700000" algn="tl">
                    <a:srgbClr val="000000">
                      <a:alpha val="43137"/>
                    </a:srgbClr>
                  </a:outerShdw>
                </a:effectLst>
              </a:rPr>
              <a:t>, Suécia e a Finlândia </a:t>
            </a:r>
          </a:p>
        </p:txBody>
      </p:sp>
    </p:spTree>
    <p:extLst>
      <p:ext uri="{BB962C8B-B14F-4D97-AF65-F5344CB8AC3E}">
        <p14:creationId xmlns:p14="http://schemas.microsoft.com/office/powerpoint/2010/main" val="3151492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4247" y="819955"/>
            <a:ext cx="8809150" cy="5696755"/>
          </a:xfrm>
        </p:spPr>
        <p:txBody>
          <a:bodyPr>
            <a:normAutofit/>
          </a:bodyPr>
          <a:lstStyle/>
          <a:p>
            <a:r>
              <a:rPr lang="pt-PT" b="1" cap="none" dirty="0" smtClean="0">
                <a:effectLst>
                  <a:outerShdw blurRad="38100" dist="38100" dir="2700000" algn="tl">
                    <a:srgbClr val="000000">
                      <a:alpha val="43137"/>
                    </a:srgbClr>
                  </a:outerShdw>
                </a:effectLst>
              </a:rPr>
              <a:t>5º Alargamento » 1 de maio de 2004</a:t>
            </a:r>
          </a:p>
          <a:p>
            <a:r>
              <a:rPr lang="pt-PT" cap="none" dirty="0" smtClean="0">
                <a:effectLst>
                  <a:outerShdw blurRad="38100" dist="38100" dir="2700000" algn="tl">
                    <a:srgbClr val="000000">
                      <a:alpha val="43137"/>
                    </a:srgbClr>
                  </a:outerShdw>
                </a:effectLst>
              </a:rPr>
              <a:t>Este </a:t>
            </a:r>
            <a:r>
              <a:rPr lang="pt-PT" cap="none" dirty="0">
                <a:effectLst>
                  <a:outerShdw blurRad="38100" dist="38100" dir="2700000" algn="tl">
                    <a:srgbClr val="000000">
                      <a:alpha val="43137"/>
                    </a:srgbClr>
                  </a:outerShdw>
                </a:effectLst>
              </a:rPr>
              <a:t>foi o maior</a:t>
            </a:r>
            <a:r>
              <a:rPr lang="pt-PT" cap="none" dirty="0" smtClean="0">
                <a:effectLst>
                  <a:outerShdw blurRad="38100" dist="38100" dir="2700000" algn="tl">
                    <a:srgbClr val="000000">
                      <a:alpha val="43137"/>
                    </a:srgbClr>
                  </a:outerShdw>
                </a:effectLst>
              </a:rPr>
              <a:t>! Nele </a:t>
            </a:r>
            <a:r>
              <a:rPr lang="pt-PT" cap="none" dirty="0">
                <a:effectLst>
                  <a:outerShdw blurRad="38100" dist="38100" dir="2700000" algn="tl">
                    <a:srgbClr val="000000">
                      <a:alpha val="43137"/>
                    </a:srgbClr>
                  </a:outerShdw>
                </a:effectLst>
              </a:rPr>
              <a:t>entraram</a:t>
            </a:r>
            <a:r>
              <a:rPr lang="pt-PT" cap="none" dirty="0" smtClean="0">
                <a:effectLst>
                  <a:outerShdw blurRad="38100" dist="38100" dir="2700000" algn="tl">
                    <a:srgbClr val="000000">
                      <a:alpha val="43137"/>
                    </a:srgbClr>
                  </a:outerShdw>
                </a:effectLst>
              </a:rPr>
              <a:t>: </a:t>
            </a:r>
            <a:r>
              <a:rPr lang="pt-PT" u="sng" cap="none" dirty="0" smtClean="0">
                <a:effectLst>
                  <a:outerShdw blurRad="38100" dist="38100" dir="2700000" algn="tl">
                    <a:srgbClr val="000000">
                      <a:alpha val="43137"/>
                    </a:srgbClr>
                  </a:outerShdw>
                </a:effectLst>
              </a:rPr>
              <a:t>Malta</a:t>
            </a:r>
            <a:r>
              <a:rPr lang="pt-PT" u="sng" cap="none" dirty="0">
                <a:effectLst>
                  <a:outerShdw blurRad="38100" dist="38100" dir="2700000" algn="tl">
                    <a:srgbClr val="000000">
                      <a:alpha val="43137"/>
                    </a:srgbClr>
                  </a:outerShdw>
                </a:effectLst>
              </a:rPr>
              <a:t>, Chipre, Eslovénia, Estónia, Letónia, Lituânia, Polónia, República Checa, Eslováquia e </a:t>
            </a:r>
            <a:r>
              <a:rPr lang="pt-PT" u="sng" cap="none" dirty="0" smtClean="0">
                <a:effectLst>
                  <a:outerShdw blurRad="38100" dist="38100" dir="2700000" algn="tl">
                    <a:srgbClr val="000000">
                      <a:alpha val="43137"/>
                    </a:srgbClr>
                  </a:outerShdw>
                </a:effectLst>
              </a:rPr>
              <a:t>Hungria</a:t>
            </a:r>
          </a:p>
          <a:p>
            <a:r>
              <a:rPr lang="pt-PT" b="1" cap="none" dirty="0" smtClean="0">
                <a:effectLst>
                  <a:outerShdw blurRad="38100" dist="38100" dir="2700000" algn="tl">
                    <a:srgbClr val="000000">
                      <a:alpha val="43137"/>
                    </a:srgbClr>
                  </a:outerShdw>
                </a:effectLst>
              </a:rPr>
              <a:t>6º Alargamento » 1 de janeiro de 2007</a:t>
            </a:r>
          </a:p>
          <a:p>
            <a:r>
              <a:rPr lang="pt-PT" cap="none" dirty="0">
                <a:effectLst>
                  <a:outerShdw blurRad="38100" dist="38100" dir="2700000" algn="tl">
                    <a:srgbClr val="000000">
                      <a:alpha val="43137"/>
                    </a:srgbClr>
                  </a:outerShdw>
                </a:effectLst>
              </a:rPr>
              <a:t>E</a:t>
            </a:r>
            <a:r>
              <a:rPr lang="pt-PT" cap="none" dirty="0" smtClean="0">
                <a:effectLst>
                  <a:outerShdw blurRad="38100" dist="38100" dir="2700000" algn="tl">
                    <a:srgbClr val="000000">
                      <a:alpha val="43137"/>
                    </a:srgbClr>
                  </a:outerShdw>
                </a:effectLst>
              </a:rPr>
              <a:t>ntraram: </a:t>
            </a:r>
            <a:r>
              <a:rPr lang="pt-PT" u="sng" cap="none" dirty="0" smtClean="0">
                <a:effectLst>
                  <a:outerShdw blurRad="38100" dist="38100" dir="2700000" algn="tl">
                    <a:srgbClr val="000000">
                      <a:alpha val="43137"/>
                    </a:srgbClr>
                  </a:outerShdw>
                </a:effectLst>
              </a:rPr>
              <a:t>a </a:t>
            </a:r>
            <a:r>
              <a:rPr lang="pt-PT" u="sng" cap="none" dirty="0">
                <a:effectLst>
                  <a:outerShdw blurRad="38100" dist="38100" dir="2700000" algn="tl">
                    <a:srgbClr val="000000">
                      <a:alpha val="43137"/>
                    </a:srgbClr>
                  </a:outerShdw>
                </a:effectLst>
              </a:rPr>
              <a:t>Roménia e a </a:t>
            </a:r>
            <a:r>
              <a:rPr lang="pt-PT" u="sng" cap="none" dirty="0" smtClean="0">
                <a:effectLst>
                  <a:outerShdw blurRad="38100" dist="38100" dir="2700000" algn="tl">
                    <a:srgbClr val="000000">
                      <a:alpha val="43137"/>
                    </a:srgbClr>
                  </a:outerShdw>
                </a:effectLst>
              </a:rPr>
              <a:t>Bulgária</a:t>
            </a:r>
          </a:p>
          <a:p>
            <a:r>
              <a:rPr lang="pt-PT" b="1" cap="none" dirty="0" smtClean="0">
                <a:effectLst>
                  <a:outerShdw blurRad="38100" dist="38100" dir="2700000" algn="tl">
                    <a:srgbClr val="000000">
                      <a:alpha val="43137"/>
                    </a:srgbClr>
                  </a:outerShdw>
                </a:effectLst>
              </a:rPr>
              <a:t>7ºAlargamento » 1 julho de 2013</a:t>
            </a:r>
          </a:p>
          <a:p>
            <a:r>
              <a:rPr lang="pt-PT" cap="none" dirty="0">
                <a:effectLst>
                  <a:outerShdw blurRad="38100" dist="38100" dir="2700000" algn="tl">
                    <a:srgbClr val="000000">
                      <a:alpha val="43137"/>
                    </a:srgbClr>
                  </a:outerShdw>
                </a:effectLst>
              </a:rPr>
              <a:t>S</a:t>
            </a:r>
            <a:r>
              <a:rPr lang="pt-PT" cap="none" dirty="0" smtClean="0">
                <a:effectLst>
                  <a:outerShdw blurRad="38100" dist="38100" dir="2700000" algn="tl">
                    <a:srgbClr val="000000">
                      <a:alpha val="43137"/>
                    </a:srgbClr>
                  </a:outerShdw>
                </a:effectLst>
              </a:rPr>
              <a:t>ó entrou a </a:t>
            </a:r>
            <a:r>
              <a:rPr lang="pt-PT" u="sng" cap="none" dirty="0" smtClean="0">
                <a:effectLst>
                  <a:outerShdw blurRad="38100" dist="38100" dir="2700000" algn="tl">
                    <a:srgbClr val="000000">
                      <a:alpha val="43137"/>
                    </a:srgbClr>
                  </a:outerShdw>
                </a:effectLst>
              </a:rPr>
              <a:t>Croácia</a:t>
            </a:r>
          </a:p>
          <a:p>
            <a:endParaRPr lang="pt-PT" u="sng" cap="none" dirty="0">
              <a:effectLst>
                <a:outerShdw blurRad="38100" dist="38100" dir="2700000" algn="tl">
                  <a:srgbClr val="000000">
                    <a:alpha val="43137"/>
                  </a:srgbClr>
                </a:outerShdw>
              </a:effectLst>
            </a:endParaRPr>
          </a:p>
          <a:p>
            <a:endParaRPr lang="pt-PT" u="sng" cap="none" dirty="0" smtClean="0">
              <a:effectLst>
                <a:outerShdw blurRad="38100" dist="38100" dir="2700000" algn="tl">
                  <a:srgbClr val="000000">
                    <a:alpha val="43137"/>
                  </a:srgbClr>
                </a:outerShdw>
              </a:effectLst>
            </a:endParaRPr>
          </a:p>
          <a:p>
            <a:r>
              <a:rPr lang="pt-PT" cap="none" dirty="0" smtClean="0">
                <a:effectLst>
                  <a:outerShdw blurRad="38100" dist="38100" dir="2700000" algn="tl">
                    <a:srgbClr val="000000">
                      <a:alpha val="43137"/>
                    </a:srgbClr>
                  </a:outerShdw>
                </a:effectLst>
              </a:rPr>
              <a:t>Video sobre todos </a:t>
            </a:r>
            <a:r>
              <a:rPr lang="pt-PT" cap="none" dirty="0">
                <a:effectLst>
                  <a:outerShdw blurRad="38100" dist="38100" dir="2700000" algn="tl">
                    <a:srgbClr val="000000">
                      <a:alpha val="43137"/>
                    </a:srgbClr>
                  </a:outerShdw>
                </a:effectLst>
              </a:rPr>
              <a:t>os alargamentos</a:t>
            </a:r>
            <a:r>
              <a:rPr lang="pt-PT" cap="none" dirty="0" smtClean="0">
                <a:effectLst>
                  <a:outerShdw blurRad="38100" dist="38100" dir="2700000" algn="tl">
                    <a:srgbClr val="000000">
                      <a:alpha val="43137"/>
                    </a:srgbClr>
                  </a:outerShdw>
                </a:effectLst>
              </a:rPr>
              <a:t>:  </a:t>
            </a:r>
            <a:r>
              <a:rPr lang="pt-PT" u="sng" cap="none" dirty="0" smtClean="0">
                <a:effectLst>
                  <a:outerShdw blurRad="38100" dist="38100" dir="2700000" algn="tl">
                    <a:srgbClr val="000000">
                      <a:alpha val="43137"/>
                    </a:srgbClr>
                  </a:outerShdw>
                </a:effectLst>
              </a:rPr>
              <a:t>https</a:t>
            </a:r>
            <a:r>
              <a:rPr lang="pt-PT" u="sng" cap="none" dirty="0">
                <a:effectLst>
                  <a:outerShdw blurRad="38100" dist="38100" dir="2700000" algn="tl">
                    <a:srgbClr val="000000">
                      <a:alpha val="43137"/>
                    </a:srgbClr>
                  </a:outerShdw>
                </a:effectLst>
              </a:rPr>
              <a:t>://</a:t>
            </a:r>
            <a:r>
              <a:rPr lang="pt-PT" u="sng" cap="none" dirty="0" smtClean="0">
                <a:effectLst>
                  <a:outerShdw blurRad="38100" dist="38100" dir="2700000" algn="tl">
                    <a:srgbClr val="000000">
                      <a:alpha val="43137"/>
                    </a:srgbClr>
                  </a:outerShdw>
                </a:effectLst>
              </a:rPr>
              <a:t>youtube/y04puVl3GVA</a:t>
            </a:r>
            <a:endParaRPr lang="pt-PT" u="sng" cap="none" dirty="0">
              <a:effectLst>
                <a:outerShdw blurRad="38100" dist="38100" dir="2700000" algn="tl">
                  <a:srgbClr val="000000">
                    <a:alpha val="43137"/>
                  </a:srgbClr>
                </a:outerShdw>
              </a:effectLst>
            </a:endParaRPr>
          </a:p>
          <a:p>
            <a:endParaRPr lang="pt-PT" u="sng" cap="none" dirty="0" smtClean="0">
              <a:effectLst>
                <a:outerShdw blurRad="38100" dist="38100" dir="2700000" algn="tl">
                  <a:srgbClr val="000000">
                    <a:alpha val="43137"/>
                  </a:srgbClr>
                </a:outerShdw>
              </a:effectLst>
            </a:endParaRPr>
          </a:p>
          <a:p>
            <a:r>
              <a:rPr lang="pt-PT" b="1" cap="none" dirty="0" smtClean="0">
                <a:effectLst>
                  <a:outerShdw blurRad="38100" dist="38100" dir="2700000" algn="tl">
                    <a:srgbClr val="000000">
                      <a:alpha val="43137"/>
                    </a:srgbClr>
                  </a:outerShdw>
                </a:effectLst>
              </a:rPr>
              <a:t>Se quiseres saber mais sobre a entrada de Portugal na UE vê o video:</a:t>
            </a:r>
          </a:p>
          <a:p>
            <a:r>
              <a:rPr lang="pt-PT" u="sng" cap="none" dirty="0">
                <a:effectLst>
                  <a:outerShdw blurRad="38100" dist="38100" dir="2700000" algn="tl">
                    <a:srgbClr val="000000">
                      <a:alpha val="43137"/>
                    </a:srgbClr>
                  </a:outerShdw>
                </a:effectLst>
              </a:rPr>
              <a:t>https://</a:t>
            </a:r>
            <a:r>
              <a:rPr lang="pt-PT" u="sng" cap="none" dirty="0" smtClean="0">
                <a:effectLst>
                  <a:outerShdw blurRad="38100" dist="38100" dir="2700000" algn="tl">
                    <a:srgbClr val="000000">
                      <a:alpha val="43137"/>
                    </a:srgbClr>
                  </a:outerShdw>
                </a:effectLst>
              </a:rPr>
              <a:t>youtube</a:t>
            </a:r>
            <a:r>
              <a:rPr lang="pt-PT" u="sng" cap="none" dirty="0">
                <a:effectLst>
                  <a:outerShdw blurRad="38100" dist="38100" dir="2700000" algn="tl">
                    <a:srgbClr val="000000">
                      <a:alpha val="43137"/>
                    </a:srgbClr>
                  </a:outerShdw>
                </a:effectLst>
              </a:rPr>
              <a:t>/_LjzVdgJ7tg</a:t>
            </a:r>
            <a:endParaRPr lang="pt-PT" u="sng" cap="none" dirty="0" smtClean="0">
              <a:effectLst>
                <a:outerShdw blurRad="38100" dist="38100" dir="2700000" algn="tl">
                  <a:srgbClr val="000000">
                    <a:alpha val="43137"/>
                  </a:srgbClr>
                </a:outerShdw>
              </a:effectLst>
            </a:endParaRPr>
          </a:p>
          <a:p>
            <a:endParaRPr lang="pt-PT" u="sng" cap="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8485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828" y="450761"/>
            <a:ext cx="8825658" cy="681899"/>
          </a:xfrm>
          <a:effectLst>
            <a:reflection blurRad="6350" stA="50000" endA="300" endPos="55000" dir="5400000" sy="-100000" algn="bl" rotWithShape="0"/>
          </a:effectLst>
        </p:spPr>
        <p:txBody>
          <a:bodyPr/>
          <a:lstStyle/>
          <a:p>
            <a:r>
              <a:rPr lang="pt-PT" sz="4000" dirty="0" smtClean="0">
                <a:effectLst>
                  <a:outerShdw blurRad="38100" dist="38100" dir="2700000" algn="tl">
                    <a:srgbClr val="000000">
                      <a:alpha val="43137"/>
                    </a:srgbClr>
                  </a:outerShdw>
                </a:effectLst>
              </a:rPr>
              <a:t>Os objetivos/vantagens da UE</a:t>
            </a:r>
            <a:endParaRPr lang="pt-PT"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80628" y="1764406"/>
            <a:ext cx="8500057" cy="3670479"/>
          </a:xfrm>
        </p:spPr>
        <p:txBody>
          <a:bodyPr>
            <a:normAutofit/>
          </a:bodyPr>
          <a:lstStyle/>
          <a:p>
            <a:pPr marL="342900" indent="-342900">
              <a:buFont typeface="Wingdings" panose="05000000000000000000" pitchFamily="2" charset="2"/>
              <a:buChar char="ü"/>
            </a:pPr>
            <a:r>
              <a:rPr lang="pt-PT" cap="none" dirty="0">
                <a:effectLst>
                  <a:outerShdw blurRad="38100" dist="38100" dir="2700000" algn="tl">
                    <a:srgbClr val="000000">
                      <a:alpha val="43137"/>
                    </a:srgbClr>
                  </a:outerShdw>
                </a:effectLst>
              </a:rPr>
              <a:t>Livre circulação de pessoas, bens, mercadorias e </a:t>
            </a:r>
            <a:r>
              <a:rPr lang="pt-PT" cap="none" dirty="0" smtClean="0">
                <a:effectLst>
                  <a:outerShdw blurRad="38100" dist="38100" dir="2700000" algn="tl">
                    <a:srgbClr val="000000">
                      <a:alpha val="43137"/>
                    </a:srgbClr>
                  </a:outerShdw>
                </a:effectLst>
              </a:rPr>
              <a:t>capitais</a:t>
            </a:r>
          </a:p>
          <a:p>
            <a:pPr marL="342900" indent="-342900">
              <a:buFont typeface="Wingdings" panose="05000000000000000000" pitchFamily="2" charset="2"/>
              <a:buChar char="ü"/>
            </a:pPr>
            <a:endParaRPr lang="pt-PT" cap="none" dirty="0">
              <a:effectLst>
                <a:outerShdw blurRad="38100" dist="38100" dir="2700000" algn="tl">
                  <a:srgbClr val="000000">
                    <a:alpha val="43137"/>
                  </a:srgbClr>
                </a:outerShdw>
              </a:effectLst>
            </a:endParaRPr>
          </a:p>
          <a:p>
            <a:pPr marL="342900" indent="-342900">
              <a:buFont typeface="Wingdings" panose="05000000000000000000" pitchFamily="2" charset="2"/>
              <a:buChar char="ü"/>
            </a:pPr>
            <a:r>
              <a:rPr lang="pt-PT" cap="none" dirty="0">
                <a:effectLst>
                  <a:outerShdw blurRad="38100" dist="38100" dir="2700000" algn="tl">
                    <a:srgbClr val="000000">
                      <a:alpha val="43137"/>
                    </a:srgbClr>
                  </a:outerShdw>
                </a:effectLst>
              </a:rPr>
              <a:t>Subsidios para apoiar o desenvolvimento da </a:t>
            </a:r>
            <a:r>
              <a:rPr lang="pt-PT" cap="none" dirty="0" smtClean="0">
                <a:effectLst>
                  <a:outerShdw blurRad="38100" dist="38100" dir="2700000" algn="tl">
                    <a:srgbClr val="000000">
                      <a:alpha val="43137"/>
                    </a:srgbClr>
                  </a:outerShdw>
                </a:effectLst>
              </a:rPr>
              <a:t>economia</a:t>
            </a:r>
          </a:p>
          <a:p>
            <a:pPr marL="342900" indent="-342900">
              <a:buFont typeface="Wingdings" panose="05000000000000000000" pitchFamily="2" charset="2"/>
              <a:buChar char="ü"/>
            </a:pPr>
            <a:endParaRPr lang="pt-PT" cap="none" dirty="0">
              <a:effectLst>
                <a:outerShdw blurRad="38100" dist="38100" dir="2700000" algn="tl">
                  <a:srgbClr val="000000">
                    <a:alpha val="43137"/>
                  </a:srgbClr>
                </a:outerShdw>
              </a:effectLst>
            </a:endParaRPr>
          </a:p>
          <a:p>
            <a:pPr marL="342900" indent="-342900">
              <a:buFont typeface="Wingdings" panose="05000000000000000000" pitchFamily="2" charset="2"/>
              <a:buChar char="ü"/>
            </a:pPr>
            <a:r>
              <a:rPr lang="pt-PT" cap="none" dirty="0" smtClean="0">
                <a:effectLst>
                  <a:outerShdw blurRad="38100" dist="38100" dir="2700000" algn="tl">
                    <a:srgbClr val="000000">
                      <a:alpha val="43137"/>
                    </a:srgbClr>
                  </a:outerShdw>
                </a:effectLst>
              </a:rPr>
              <a:t>Existência </a:t>
            </a:r>
            <a:r>
              <a:rPr lang="pt-PT" cap="none" dirty="0">
                <a:effectLst>
                  <a:outerShdw blurRad="38100" dist="38100" dir="2700000" algn="tl">
                    <a:srgbClr val="000000">
                      <a:alpha val="43137"/>
                    </a:srgbClr>
                  </a:outerShdw>
                </a:effectLst>
              </a:rPr>
              <a:t>de uma moeda unica para todos os </a:t>
            </a:r>
            <a:r>
              <a:rPr lang="pt-PT" cap="none" dirty="0" smtClean="0">
                <a:effectLst>
                  <a:outerShdw blurRad="38100" dist="38100" dir="2700000" algn="tl">
                    <a:srgbClr val="000000">
                      <a:alpha val="43137"/>
                    </a:srgbClr>
                  </a:outerShdw>
                </a:effectLst>
              </a:rPr>
              <a:t>países</a:t>
            </a:r>
          </a:p>
          <a:p>
            <a:pPr marL="342900" indent="-342900">
              <a:buFont typeface="Wingdings" panose="05000000000000000000" pitchFamily="2" charset="2"/>
              <a:buChar char="ü"/>
            </a:pPr>
            <a:endParaRPr lang="pt-PT" cap="none" dirty="0">
              <a:effectLst>
                <a:outerShdw blurRad="38100" dist="38100" dir="2700000" algn="tl">
                  <a:srgbClr val="000000">
                    <a:alpha val="43137"/>
                  </a:srgbClr>
                </a:outerShdw>
              </a:effectLst>
            </a:endParaRPr>
          </a:p>
          <a:p>
            <a:pPr marL="342900" indent="-342900">
              <a:buFont typeface="Wingdings" panose="05000000000000000000" pitchFamily="2" charset="2"/>
              <a:buChar char="ü"/>
            </a:pPr>
            <a:r>
              <a:rPr lang="pt-PT" cap="none" dirty="0">
                <a:effectLst>
                  <a:outerShdw blurRad="38100" dist="38100" dir="2700000" algn="tl">
                    <a:srgbClr val="000000">
                      <a:alpha val="43137"/>
                    </a:srgbClr>
                  </a:outerShdw>
                </a:effectLst>
              </a:rPr>
              <a:t>Existênçia de novos mercados.</a:t>
            </a:r>
          </a:p>
          <a:p>
            <a:pPr marL="342900" indent="-342900">
              <a:buFont typeface="Wingdings" panose="05000000000000000000" pitchFamily="2" charset="2"/>
              <a:buChar char="§"/>
            </a:pPr>
            <a:endParaRPr lang="pt-PT" cap="none" dirty="0"/>
          </a:p>
        </p:txBody>
      </p:sp>
      <p:pic>
        <p:nvPicPr>
          <p:cNvPr id="1026" name="Picture 2" descr="eu2.gif (9008 byt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23790" y="1648496"/>
            <a:ext cx="2366443" cy="1494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5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828" y="90152"/>
            <a:ext cx="7216313" cy="913719"/>
          </a:xfrm>
          <a:effectLst>
            <a:reflection blurRad="6350" stA="50000" endA="300" endPos="55000" dir="5400000" sy="-100000" algn="bl" rotWithShape="0"/>
          </a:effectLst>
        </p:spPr>
        <p:txBody>
          <a:bodyPr/>
          <a:lstStyle/>
          <a:p>
            <a:r>
              <a:rPr lang="pt-PT" sz="4000" dirty="0" smtClean="0">
                <a:effectLst>
                  <a:outerShdw blurRad="38100" dist="38100" dir="2700000" algn="tl">
                    <a:srgbClr val="000000">
                      <a:alpha val="43137"/>
                    </a:srgbClr>
                  </a:outerShdw>
                </a:effectLst>
              </a:rPr>
              <a:t>As desvantagens da UE</a:t>
            </a:r>
            <a:endParaRPr lang="pt-PT"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65916" y="1584101"/>
            <a:ext cx="9014698" cy="4054699"/>
          </a:xfrm>
        </p:spPr>
        <p:txBody>
          <a:bodyPr/>
          <a:lstStyle/>
          <a:p>
            <a:pPr marL="342900" indent="-342900">
              <a:buFont typeface="Century Gothic" panose="020B0502020202020204" pitchFamily="34" charset="0"/>
              <a:buChar char="×"/>
            </a:pPr>
            <a:r>
              <a:rPr lang="pt-PT" cap="none" dirty="0">
                <a:effectLst>
                  <a:outerShdw blurRad="38100" dist="38100" dir="2700000" algn="tl">
                    <a:srgbClr val="000000">
                      <a:alpha val="43137"/>
                    </a:srgbClr>
                  </a:outerShdw>
                </a:effectLst>
              </a:rPr>
              <a:t>E</a:t>
            </a:r>
            <a:r>
              <a:rPr lang="pt-PT" cap="none" dirty="0" smtClean="0">
                <a:effectLst>
                  <a:outerShdw blurRad="38100" dist="38100" dir="2700000" algn="tl">
                    <a:srgbClr val="000000">
                      <a:alpha val="43137"/>
                    </a:srgbClr>
                  </a:outerShdw>
                </a:effectLst>
              </a:rPr>
              <a:t>xistem </a:t>
            </a:r>
            <a:r>
              <a:rPr lang="pt-PT" cap="none" dirty="0">
                <a:effectLst>
                  <a:outerShdw blurRad="38100" dist="38100" dir="2700000" algn="tl">
                    <a:srgbClr val="000000">
                      <a:alpha val="43137"/>
                    </a:srgbClr>
                  </a:outerShdw>
                </a:effectLst>
              </a:rPr>
              <a:t>grandes desigualdades de desenvolvimento </a:t>
            </a:r>
            <a:endParaRPr lang="pt-PT" cap="none" dirty="0" smtClean="0">
              <a:effectLst>
                <a:outerShdw blurRad="38100" dist="38100" dir="2700000" algn="tl">
                  <a:srgbClr val="000000">
                    <a:alpha val="43137"/>
                  </a:srgbClr>
                </a:outerShdw>
              </a:effectLst>
            </a:endParaRPr>
          </a:p>
          <a:p>
            <a:pPr marL="342900" indent="-342900">
              <a:buFont typeface="Century Gothic" panose="020B0502020202020204" pitchFamily="34" charset="0"/>
              <a:buChar char="×"/>
            </a:pPr>
            <a:endParaRPr lang="pt-PT" cap="none" dirty="0" smtClean="0">
              <a:effectLst>
                <a:outerShdw blurRad="38100" dist="38100" dir="2700000" algn="tl">
                  <a:srgbClr val="000000">
                    <a:alpha val="43137"/>
                  </a:srgbClr>
                </a:outerShdw>
              </a:effectLst>
            </a:endParaRPr>
          </a:p>
          <a:p>
            <a:pPr marL="342900" indent="-342900">
              <a:buFont typeface="Century Gothic" panose="020B0502020202020204" pitchFamily="34" charset="0"/>
              <a:buChar char="×"/>
            </a:pPr>
            <a:r>
              <a:rPr lang="pt-PT" cap="none" dirty="0" smtClean="0">
                <a:effectLst>
                  <a:outerShdw blurRad="38100" dist="38100" dir="2700000" algn="tl">
                    <a:srgbClr val="000000">
                      <a:alpha val="43137"/>
                    </a:srgbClr>
                  </a:outerShdw>
                </a:effectLst>
              </a:rPr>
              <a:t>A   população da Europa é muito envelhecida , por isso a UE tem mais gastos com os idosos por causa dos seus problemas de saúde.</a:t>
            </a:r>
          </a:p>
          <a:p>
            <a:pPr marL="342900" indent="-342900">
              <a:buFont typeface="Century Gothic" panose="020B0502020202020204" pitchFamily="34" charset="0"/>
              <a:buChar char="×"/>
            </a:pPr>
            <a:endParaRPr lang="pt-PT" cap="none" dirty="0" smtClean="0">
              <a:effectLst>
                <a:outerShdw blurRad="38100" dist="38100" dir="2700000" algn="tl">
                  <a:srgbClr val="000000">
                    <a:alpha val="43137"/>
                  </a:srgbClr>
                </a:outerShdw>
              </a:effectLst>
            </a:endParaRPr>
          </a:p>
          <a:p>
            <a:pPr marL="342900" indent="-342900">
              <a:buFont typeface="Century Gothic" panose="020B0502020202020204" pitchFamily="34" charset="0"/>
              <a:buChar char="×"/>
            </a:pPr>
            <a:r>
              <a:rPr lang="pt-PT" cap="none" dirty="0" smtClean="0">
                <a:effectLst>
                  <a:outerShdw blurRad="38100" dist="38100" dir="2700000" algn="tl">
                    <a:srgbClr val="000000">
                      <a:alpha val="43137"/>
                    </a:srgbClr>
                  </a:outerShdw>
                </a:effectLst>
              </a:rPr>
              <a:t>Envolve </a:t>
            </a:r>
            <a:r>
              <a:rPr lang="pt-PT" cap="none" dirty="0">
                <a:effectLst>
                  <a:outerShdw blurRad="38100" dist="38100" dir="2700000" algn="tl">
                    <a:srgbClr val="000000">
                      <a:alpha val="43137"/>
                    </a:srgbClr>
                  </a:outerShdw>
                </a:effectLst>
              </a:rPr>
              <a:t>sentimentos de nacionalismo e patriotismo</a:t>
            </a:r>
            <a:r>
              <a:rPr lang="pt-PT" cap="none" dirty="0" smtClean="0">
                <a:effectLst>
                  <a:outerShdw blurRad="38100" dist="38100" dir="2700000" algn="tl">
                    <a:srgbClr val="000000">
                      <a:alpha val="43137"/>
                    </a:srgbClr>
                  </a:outerShdw>
                </a:effectLst>
              </a:rPr>
              <a:t>.</a:t>
            </a:r>
          </a:p>
          <a:p>
            <a:pPr marL="342900" indent="-342900">
              <a:buFont typeface="Century Gothic" panose="020B0502020202020204" pitchFamily="34" charset="0"/>
              <a:buChar char="×"/>
            </a:pPr>
            <a:endParaRPr lang="pt-PT" cap="none" dirty="0">
              <a:effectLst>
                <a:outerShdw blurRad="38100" dist="38100" dir="2700000" algn="tl">
                  <a:srgbClr val="000000">
                    <a:alpha val="43137"/>
                  </a:srgbClr>
                </a:outerShdw>
              </a:effectLst>
            </a:endParaRPr>
          </a:p>
          <a:p>
            <a:pPr marL="342900" indent="-342900">
              <a:buFont typeface="Century Gothic" panose="020B0502020202020204" pitchFamily="34" charset="0"/>
              <a:buChar char="×"/>
            </a:pPr>
            <a:r>
              <a:rPr lang="pt-PT" cap="none" dirty="0" smtClean="0">
                <a:effectLst>
                  <a:outerShdw blurRad="38100" dist="38100" dir="2700000" algn="tl">
                    <a:srgbClr val="000000">
                      <a:alpha val="43137"/>
                    </a:srgbClr>
                  </a:outerShdw>
                </a:effectLst>
              </a:rPr>
              <a:t>Gerou-se </a:t>
            </a:r>
            <a:r>
              <a:rPr lang="pt-PT" cap="none" dirty="0">
                <a:effectLst>
                  <a:outerShdw blurRad="38100" dist="38100" dir="2700000" algn="tl">
                    <a:srgbClr val="000000">
                      <a:alpha val="43137"/>
                    </a:srgbClr>
                  </a:outerShdw>
                </a:effectLst>
              </a:rPr>
              <a:t>uma diversidade cultural e linguística no seio da União Europeia, que </a:t>
            </a:r>
            <a:r>
              <a:rPr lang="pt-PT" cap="none" dirty="0" smtClean="0">
                <a:effectLst>
                  <a:outerShdw blurRad="38100" dist="38100" dir="2700000" algn="tl">
                    <a:srgbClr val="000000">
                      <a:alpha val="43137"/>
                    </a:srgbClr>
                  </a:outerShdw>
                </a:effectLst>
              </a:rPr>
              <a:t>na </a:t>
            </a:r>
            <a:r>
              <a:rPr lang="pt-PT" cap="none" dirty="0">
                <a:effectLst>
                  <a:outerShdw blurRad="38100" dist="38100" dir="2700000" algn="tl">
                    <a:srgbClr val="000000">
                      <a:alpha val="43137"/>
                    </a:srgbClr>
                  </a:outerShdw>
                </a:effectLst>
              </a:rPr>
              <a:t>maior parte das vezes cria conflitos </a:t>
            </a:r>
          </a:p>
        </p:txBody>
      </p:sp>
    </p:spTree>
    <p:extLst>
      <p:ext uri="{BB962C8B-B14F-4D97-AF65-F5344CB8AC3E}">
        <p14:creationId xmlns:p14="http://schemas.microsoft.com/office/powerpoint/2010/main" val="789560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223" y="605306"/>
            <a:ext cx="8825658" cy="746294"/>
          </a:xfrm>
          <a:effectLst>
            <a:reflection blurRad="6350" stA="50000" endA="300" endPos="55000" dir="5400000" sy="-100000" algn="bl" rotWithShape="0"/>
          </a:effectLst>
        </p:spPr>
        <p:txBody>
          <a:bodyPr/>
          <a:lstStyle/>
          <a:p>
            <a:r>
              <a:rPr lang="pt-PT" sz="4000" dirty="0" smtClean="0">
                <a:effectLst>
                  <a:outerShdw blurRad="38100" dist="38100" dir="2700000" algn="tl">
                    <a:srgbClr val="000000">
                      <a:alpha val="43137"/>
                    </a:srgbClr>
                  </a:outerShdw>
                </a:effectLst>
              </a:rPr>
              <a:t>Instituições da UE</a:t>
            </a:r>
            <a:endParaRPr lang="pt-PT"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31820" y="2253803"/>
            <a:ext cx="10200068" cy="3129567"/>
          </a:xfrm>
        </p:spPr>
        <p:txBody>
          <a:bodyPr/>
          <a:lstStyle/>
          <a:p>
            <a:r>
              <a:rPr lang="pt-PT" b="1" cap="none" dirty="0" smtClean="0">
                <a:effectLst>
                  <a:outerShdw blurRad="38100" dist="38100" dir="2700000" algn="tl">
                    <a:srgbClr val="000000">
                      <a:alpha val="43137"/>
                    </a:srgbClr>
                  </a:outerShdw>
                </a:effectLst>
              </a:rPr>
              <a:t>»»» Paralamento Europeu</a:t>
            </a:r>
          </a:p>
          <a:p>
            <a:r>
              <a:rPr lang="pt-PT" cap="none" dirty="0">
                <a:effectLst>
                  <a:outerShdw blurRad="38100" dist="38100" dir="2700000" algn="tl">
                    <a:srgbClr val="000000">
                      <a:alpha val="43137"/>
                    </a:srgbClr>
                  </a:outerShdw>
                </a:effectLst>
              </a:rPr>
              <a:t>O Parlamento Europeu é o órgão legislativo da UE. É diretamente eleito pelos cidadãos europeus de cinco em cinco anos. As últimas eleições tiveram lugar em maio de 2014</a:t>
            </a:r>
            <a:r>
              <a:rPr lang="pt-PT" cap="none" dirty="0" smtClean="0">
                <a:effectLst>
                  <a:outerShdw blurRad="38100" dist="38100" dir="2700000" algn="tl">
                    <a:srgbClr val="000000">
                      <a:alpha val="43137"/>
                    </a:srgbClr>
                  </a:outerShdw>
                </a:effectLst>
              </a:rPr>
              <a:t>.</a:t>
            </a:r>
          </a:p>
          <a:p>
            <a:r>
              <a:rPr lang="pt-PT" b="1" cap="none" dirty="0" smtClean="0">
                <a:effectLst>
                  <a:outerShdw blurRad="38100" dist="38100" dir="2700000" algn="tl">
                    <a:srgbClr val="000000">
                      <a:alpha val="43137"/>
                    </a:srgbClr>
                  </a:outerShdw>
                </a:effectLst>
              </a:rPr>
              <a:t>»»» As suas funções</a:t>
            </a:r>
          </a:p>
          <a:p>
            <a:r>
              <a:rPr lang="pt-PT" cap="none" dirty="0" smtClean="0">
                <a:effectLst>
                  <a:outerShdw blurRad="38100" dist="38100" dir="2700000" algn="tl">
                    <a:srgbClr val="000000">
                      <a:alpha val="43137"/>
                    </a:srgbClr>
                  </a:outerShdw>
                </a:effectLst>
              </a:rPr>
              <a:t>Órgão </a:t>
            </a:r>
            <a:r>
              <a:rPr lang="pt-PT" cap="none" dirty="0">
                <a:effectLst>
                  <a:outerShdw blurRad="38100" dist="38100" dir="2700000" algn="tl">
                    <a:srgbClr val="000000">
                      <a:alpha val="43137"/>
                    </a:srgbClr>
                  </a:outerShdw>
                </a:effectLst>
              </a:rPr>
              <a:t>da UE diretamente eleito, com responsabilidades legislativas, orçamentais e de supervisão</a:t>
            </a:r>
          </a:p>
        </p:txBody>
      </p:sp>
      <p:pic>
        <p:nvPicPr>
          <p:cNvPr id="4" name="Picture 3"/>
          <p:cNvPicPr>
            <a:picLocks noChangeAspect="1"/>
          </p:cNvPicPr>
          <p:nvPr/>
        </p:nvPicPr>
        <p:blipFill>
          <a:blip r:embed="rId2"/>
          <a:stretch>
            <a:fillRect/>
          </a:stretch>
        </p:blipFill>
        <p:spPr>
          <a:xfrm>
            <a:off x="8365030" y="4687909"/>
            <a:ext cx="3607478" cy="19315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371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424</TotalTime>
  <Words>1392</Words>
  <Application>Microsoft Office PowerPoint</Application>
  <PresentationFormat>Ecrã Panorâmico</PresentationFormat>
  <Paragraphs>119</Paragraphs>
  <Slides>22</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22</vt:i4>
      </vt:variant>
    </vt:vector>
  </HeadingPairs>
  <TitlesOfParts>
    <vt:vector size="27" baseType="lpstr">
      <vt:lpstr>Arial</vt:lpstr>
      <vt:lpstr>Century Gothic</vt:lpstr>
      <vt:lpstr>Wingdings</vt:lpstr>
      <vt:lpstr>Wingdings 3</vt:lpstr>
      <vt:lpstr>Ion</vt:lpstr>
      <vt:lpstr>A UNIÃO EUROPEIA: GÉNESE, ALARGAMENTOS E OBJETIVOS</vt:lpstr>
      <vt:lpstr>Introdução</vt:lpstr>
      <vt:lpstr>História da União Europeia</vt:lpstr>
      <vt:lpstr>O que é a União Europeia?</vt:lpstr>
      <vt:lpstr>Evolução da União Europeia</vt:lpstr>
      <vt:lpstr>Apresentação do PowerPoint</vt:lpstr>
      <vt:lpstr>Os objetivos/vantagens da UE</vt:lpstr>
      <vt:lpstr>As desvantagens da UE</vt:lpstr>
      <vt:lpstr>Instituições da UE</vt:lpstr>
      <vt:lpstr>Apresentação do PowerPoint</vt:lpstr>
      <vt:lpstr> Vantagens da Moeda</vt:lpstr>
      <vt:lpstr> Desvantagens da Moeda</vt:lpstr>
      <vt:lpstr>O países que aderiram ao Euro(Moeda Única)</vt:lpstr>
      <vt:lpstr>Minha opinião sobre a  União Europeia</vt:lpstr>
      <vt:lpstr>Croácia</vt:lpstr>
      <vt:lpstr>Localização da Croácia</vt:lpstr>
      <vt:lpstr>Os rios </vt:lpstr>
      <vt:lpstr>Relevo</vt:lpstr>
      <vt:lpstr>A sua população</vt:lpstr>
      <vt:lpstr>Conclusão geral</vt:lpstr>
      <vt:lpstr>Bibliografia/Netgrafia</vt:lpstr>
      <vt:lpstr>Trabalho realizado por :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UNIÃO EUROPEIA: GÉNESE, ALARGAMENTOS E OBJETIVOS</dc:title>
  <dc:creator>Orlando Lema</dc:creator>
  <cp:lastModifiedBy>Acer</cp:lastModifiedBy>
  <cp:revision>40</cp:revision>
  <dcterms:created xsi:type="dcterms:W3CDTF">2016-04-23T08:49:35Z</dcterms:created>
  <dcterms:modified xsi:type="dcterms:W3CDTF">2016-04-30T20:49:34Z</dcterms:modified>
</cp:coreProperties>
</file>